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9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8C1C48-1351-4D20-9AAC-2C8A98ADD864}" type="datetimeFigureOut">
              <a:rPr lang="en-US" smtClean="0"/>
              <a:pPr/>
              <a:t>3/18/2009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3076F-5BE2-4A19-9D04-C0657DC897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3076F-5BE2-4A19-9D04-C0657DC897B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3076F-5BE2-4A19-9D04-C0657DC897B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3076F-5BE2-4A19-9D04-C0657DC897B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3076F-5BE2-4A19-9D04-C0657DC897B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3076F-5BE2-4A19-9D04-C0657DC897B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3076F-5BE2-4A19-9D04-C0657DC897B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3076F-5BE2-4A19-9D04-C0657DC897B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3076F-5BE2-4A19-9D04-C0657DC897B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3076F-5BE2-4A19-9D04-C0657DC897B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3076F-5BE2-4A19-9D04-C0657DC897B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3076F-5BE2-4A19-9D04-C0657DC897B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3076F-5BE2-4A19-9D04-C0657DC897B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3076F-5BE2-4A19-9D04-C0657DC897B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3076F-5BE2-4A19-9D04-C0657DC897B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3076F-5BE2-4A19-9D04-C0657DC897B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3076F-5BE2-4A19-9D04-C0657DC897B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3/18/2009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3/18/2009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3/18/2009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3/18/2009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3/18/2009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3/18/2009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3/18/2009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3/18/2009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3/18/2009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3/18/2009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3/18/2009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F6BCBE8-30B0-4476-8762-9236B142003A}" type="datetimeFigureOut">
              <a:rPr lang="en-US" smtClean="0"/>
              <a:pPr/>
              <a:t>3/18/2009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CARCINoGENESIS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Dr. Fahd AL-MULLA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Phase II 2009</a:t>
            </a:r>
          </a:p>
          <a:p>
            <a:r>
              <a:rPr lang="en-US" dirty="0" smtClean="0"/>
              <a:t>Lecture available http://www.al-mulla.org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Carcinogens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Electrophiles</a:t>
            </a:r>
            <a:r>
              <a:rPr lang="en-US" dirty="0" smtClean="0"/>
              <a:t> (N,O,?S)</a:t>
            </a:r>
          </a:p>
          <a:p>
            <a:r>
              <a:rPr lang="en-US" dirty="0" smtClean="0"/>
              <a:t>Direct DNA damage or metabolites</a:t>
            </a:r>
          </a:p>
          <a:p>
            <a:r>
              <a:rPr lang="en-US" dirty="0" err="1" smtClean="0"/>
              <a:t>Pyrimidine</a:t>
            </a:r>
            <a:r>
              <a:rPr lang="en-US" dirty="0" smtClean="0"/>
              <a:t> </a:t>
            </a:r>
            <a:r>
              <a:rPr lang="en-US" dirty="0" err="1" smtClean="0"/>
              <a:t>Dimers</a:t>
            </a:r>
            <a:r>
              <a:rPr lang="en-US" dirty="0" smtClean="0"/>
              <a:t> (UV light)</a:t>
            </a:r>
          </a:p>
          <a:p>
            <a:r>
              <a:rPr lang="en-US" dirty="0" smtClean="0"/>
              <a:t>Radiation cosmic rays (DNA breaks)</a:t>
            </a:r>
          </a:p>
          <a:p>
            <a:r>
              <a:rPr lang="en-US" dirty="0" smtClean="0"/>
              <a:t>Dioxin in plastics</a:t>
            </a:r>
          </a:p>
          <a:p>
            <a:r>
              <a:rPr lang="en-US" dirty="0" smtClean="0"/>
              <a:t>Carcinogen can be initiator (incomplete)</a:t>
            </a:r>
          </a:p>
          <a:p>
            <a:r>
              <a:rPr lang="en-US" dirty="0" smtClean="0"/>
              <a:t>Carcinogen can be initiator and promoter (complete). </a:t>
            </a:r>
            <a:r>
              <a:rPr lang="en-US" smtClean="0"/>
              <a:t>E.g. </a:t>
            </a:r>
            <a:r>
              <a:rPr lang="en-US" dirty="0" smtClean="0"/>
              <a:t>virus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Carcinogens initiation/promotion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Tx/>
              <a:buChar char="•"/>
            </a:pPr>
            <a:r>
              <a:rPr lang="en-US" dirty="0" smtClean="0"/>
              <a:t>Initiator: Initiation results from the exposure of cells to a certain doze of a carcinogen (initiator). An initiated cell is altered making it more likely to give rise to a </a:t>
            </a:r>
            <a:r>
              <a:rPr lang="en-US" dirty="0" err="1" smtClean="0"/>
              <a:t>tumour</a:t>
            </a:r>
            <a:r>
              <a:rPr lang="en-US" dirty="0" smtClean="0"/>
              <a:t>  (if exposed to another agent; group 2 and 3 </a:t>
            </a:r>
          </a:p>
          <a:p>
            <a:pPr marL="457200" indent="-457200">
              <a:buFontTx/>
              <a:buChar char="•"/>
            </a:pPr>
            <a:r>
              <a:rPr lang="en-US" dirty="0" smtClean="0"/>
              <a:t>Promoters are compounds or processes (inflammation, viruses) that activates cell cycle</a:t>
            </a:r>
          </a:p>
          <a:p>
            <a:pPr marL="457200" indent="-457200">
              <a:buFontTx/>
              <a:buChar char="•"/>
            </a:pPr>
            <a:r>
              <a:rPr lang="en-US" dirty="0" smtClean="0"/>
              <a:t>Initiators and promoters work together</a:t>
            </a:r>
          </a:p>
          <a:p>
            <a:pPr marL="457200" indent="-457200">
              <a:buFontTx/>
              <a:buChar char="•"/>
            </a:pPr>
            <a:r>
              <a:rPr lang="en-US" dirty="0" smtClean="0"/>
              <a:t>Some agents are initiators and promoters do you know of any?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Carcinogens initiation/promotion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B:\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1905000"/>
            <a:ext cx="6553200" cy="436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Carcinogens initiation/promotion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u="sng" dirty="0" smtClean="0">
                <a:latin typeface="Univers" pitchFamily="34" charset="0"/>
              </a:rPr>
              <a:t>Initiation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dirty="0" smtClean="0">
                <a:latin typeface="Univers" pitchFamily="34" charset="0"/>
              </a:rPr>
              <a:t>Results from interaction of chemical with DNA to </a:t>
            </a:r>
            <a:r>
              <a:rPr lang="en-US" b="1" dirty="0" smtClean="0">
                <a:latin typeface="Univers" pitchFamily="34" charset="0"/>
              </a:rPr>
              <a:t>activate a proto-oncogene</a:t>
            </a:r>
            <a:r>
              <a:rPr lang="en-US" dirty="0" smtClean="0">
                <a:latin typeface="Univers" pitchFamily="34" charset="0"/>
              </a:rPr>
              <a:t> or </a:t>
            </a:r>
            <a:r>
              <a:rPr lang="en-US" b="1" dirty="0" smtClean="0">
                <a:latin typeface="Univers" pitchFamily="34" charset="0"/>
              </a:rPr>
              <a:t>inactivate a tumor suppressor gene</a:t>
            </a:r>
            <a:r>
              <a:rPr lang="en-US" dirty="0" smtClean="0">
                <a:latin typeface="Univers" pitchFamily="34" charset="0"/>
              </a:rPr>
              <a:t> by formation of </a:t>
            </a:r>
            <a:r>
              <a:rPr lang="en-US" b="1" dirty="0" smtClean="0">
                <a:latin typeface="Univers" pitchFamily="34" charset="0"/>
              </a:rPr>
              <a:t>covalent adducts</a:t>
            </a:r>
            <a:r>
              <a:rPr lang="en-US" dirty="0" smtClean="0">
                <a:latin typeface="Univers" pitchFamily="34" charset="0"/>
              </a:rPr>
              <a:t>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dirty="0" smtClean="0">
                <a:latin typeface="Univers" pitchFamily="34" charset="0"/>
              </a:rPr>
              <a:t>Chemicals that can form adducts (direct acting) are usually </a:t>
            </a:r>
            <a:r>
              <a:rPr lang="en-US" b="1" dirty="0" err="1" smtClean="0">
                <a:latin typeface="Univers" pitchFamily="34" charset="0"/>
              </a:rPr>
              <a:t>electrophiles</a:t>
            </a:r>
            <a:r>
              <a:rPr lang="en-US" dirty="0" smtClean="0">
                <a:latin typeface="Univers" pitchFamily="34" charset="0"/>
              </a:rPr>
              <a:t>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dirty="0" smtClean="0">
                <a:latin typeface="Univers" pitchFamily="34" charset="0"/>
              </a:rPr>
              <a:t>Many chemical carcinogens require </a:t>
            </a:r>
            <a:r>
              <a:rPr lang="en-US" b="1" dirty="0" smtClean="0">
                <a:latin typeface="Univers" pitchFamily="34" charset="0"/>
              </a:rPr>
              <a:t>activation</a:t>
            </a:r>
            <a:r>
              <a:rPr lang="en-US" dirty="0" smtClean="0">
                <a:latin typeface="Univers" pitchFamily="34" charset="0"/>
              </a:rPr>
              <a:t> by metabolic pathways (pro-carcinogens or indirect acting carcinogens) an example of a metabolic pathway is the p-450 </a:t>
            </a:r>
            <a:r>
              <a:rPr lang="en-US" dirty="0" err="1" smtClean="0">
                <a:latin typeface="Univers" pitchFamily="34" charset="0"/>
              </a:rPr>
              <a:t>cytochrome</a:t>
            </a:r>
            <a:r>
              <a:rPr lang="en-US" dirty="0" smtClean="0">
                <a:latin typeface="Univers" pitchFamily="34" charset="0"/>
              </a:rPr>
              <a:t> mono-</a:t>
            </a:r>
            <a:r>
              <a:rPr lang="en-US" dirty="0" err="1" smtClean="0">
                <a:latin typeface="Univers" pitchFamily="34" charset="0"/>
              </a:rPr>
              <a:t>oxygenase</a:t>
            </a:r>
            <a:r>
              <a:rPr lang="en-US" dirty="0" smtClean="0">
                <a:latin typeface="Univers" pitchFamily="34" charset="0"/>
              </a:rPr>
              <a:t>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dirty="0" smtClean="0">
                <a:latin typeface="Univers" pitchFamily="34" charset="0"/>
              </a:rPr>
              <a:t>Initiation alone does not result in </a:t>
            </a:r>
            <a:r>
              <a:rPr lang="en-US" dirty="0" err="1" smtClean="0">
                <a:latin typeface="Univers" pitchFamily="34" charset="0"/>
              </a:rPr>
              <a:t>tumours</a:t>
            </a:r>
            <a:r>
              <a:rPr lang="en-US" dirty="0" smtClean="0">
                <a:latin typeface="Univers" pitchFamily="34" charset="0"/>
              </a:rPr>
              <a:t>.</a:t>
            </a:r>
          </a:p>
          <a:p>
            <a:pPr eaLnBrk="0" hangingPunct="0">
              <a:spcBef>
                <a:spcPct val="50000"/>
              </a:spcBef>
            </a:pPr>
            <a:r>
              <a:rPr lang="en-US" b="1" u="sng" dirty="0" smtClean="0">
                <a:latin typeface="Univers" pitchFamily="34" charset="0"/>
              </a:rPr>
              <a:t>Promotion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dirty="0" smtClean="0">
                <a:latin typeface="Univers" pitchFamily="34" charset="0"/>
              </a:rPr>
              <a:t>Promoters are usually irritants or substances that produce cell activation and proliferation.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dirty="0" smtClean="0">
                <a:latin typeface="Univers" pitchFamily="34" charset="0"/>
              </a:rPr>
              <a:t>Effects of promoters are reversible.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dirty="0" smtClean="0">
                <a:latin typeface="Univers" pitchFamily="34" charset="0"/>
              </a:rPr>
              <a:t>Promoters cannot induce </a:t>
            </a:r>
            <a:r>
              <a:rPr lang="en-US" dirty="0" err="1" smtClean="0">
                <a:latin typeface="Univers" pitchFamily="34" charset="0"/>
              </a:rPr>
              <a:t>neoplasia</a:t>
            </a:r>
            <a:r>
              <a:rPr lang="en-US" dirty="0" smtClean="0">
                <a:latin typeface="Univers" pitchFamily="34" charset="0"/>
              </a:rPr>
              <a:t>: </a:t>
            </a:r>
            <a:r>
              <a:rPr lang="en-US" dirty="0" err="1" smtClean="0">
                <a:latin typeface="Univers" pitchFamily="34" charset="0"/>
              </a:rPr>
              <a:t>i</a:t>
            </a:r>
            <a:r>
              <a:rPr lang="en-US" dirty="0" smtClean="0">
                <a:latin typeface="Univers" pitchFamily="34" charset="0"/>
              </a:rPr>
              <a:t>) alone, ii) if applied before initiator, iii) if applied in too small an amount for effect, or iv) if too much time elapses between applications.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and environmental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 carcinogens produce effect if we can repair DNA?</a:t>
            </a:r>
          </a:p>
          <a:p>
            <a:r>
              <a:rPr lang="en-US" dirty="0" smtClean="0"/>
              <a:t>Not all smokers get Lung cancer! Why?</a:t>
            </a:r>
          </a:p>
          <a:p>
            <a:r>
              <a:rPr lang="en-US" dirty="0" smtClean="0"/>
              <a:t>Amos et al Nature Genetics April 2008 conclude that variation in a region of 15q25.1 containing nicotinic acetylcholine receptors genes contributes to lung cancer risk.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and environmental Interactions</a:t>
            </a:r>
            <a:endParaRPr lang="en-US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2286000"/>
            <a:ext cx="6640913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67200" y="2362200"/>
            <a:ext cx="221488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 Questions?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knowledge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What is carcinogenesis</a:t>
            </a:r>
          </a:p>
          <a:p>
            <a:r>
              <a:rPr lang="en-US" dirty="0" smtClean="0"/>
              <a:t>What is carcinogen</a:t>
            </a:r>
          </a:p>
          <a:p>
            <a:r>
              <a:rPr lang="en-US" dirty="0" smtClean="0"/>
              <a:t>Examples of carcinogens</a:t>
            </a:r>
          </a:p>
          <a:p>
            <a:pPr lvl="1"/>
            <a:r>
              <a:rPr lang="en-US" dirty="0" smtClean="0"/>
              <a:t>Chemicals</a:t>
            </a:r>
          </a:p>
          <a:p>
            <a:pPr lvl="1"/>
            <a:r>
              <a:rPr lang="en-US" dirty="0" smtClean="0"/>
              <a:t>Physical</a:t>
            </a:r>
          </a:p>
          <a:p>
            <a:pPr lvl="1"/>
            <a:r>
              <a:rPr lang="en-US" dirty="0" err="1" smtClean="0"/>
              <a:t>Zoonoses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Initiators and promoters </a:t>
            </a:r>
          </a:p>
          <a:p>
            <a:r>
              <a:rPr lang="en-US" dirty="0" smtClean="0"/>
              <a:t>Environment and cancer</a:t>
            </a:r>
          </a:p>
          <a:p>
            <a:r>
              <a:rPr lang="en-US" dirty="0" smtClean="0"/>
              <a:t>Genetics and cancer </a:t>
            </a:r>
          </a:p>
          <a:p>
            <a:pPr lvl="1"/>
            <a:r>
              <a:rPr lang="en-US" dirty="0" err="1" smtClean="0"/>
              <a:t>Oncogenes</a:t>
            </a:r>
            <a:r>
              <a:rPr lang="en-US" dirty="0" smtClean="0"/>
              <a:t>/</a:t>
            </a:r>
            <a:r>
              <a:rPr lang="en-US" dirty="0" err="1" smtClean="0"/>
              <a:t>tumour</a:t>
            </a:r>
            <a:r>
              <a:rPr lang="en-US" dirty="0" smtClean="0"/>
              <a:t> suppressor genes </a:t>
            </a:r>
          </a:p>
          <a:p>
            <a:pPr lvl="1"/>
            <a:r>
              <a:rPr lang="en-US" dirty="0" smtClean="0"/>
              <a:t>Accumulation of genetic events Vogelstein’s model</a:t>
            </a:r>
          </a:p>
          <a:p>
            <a:r>
              <a:rPr lang="en-US" dirty="0" smtClean="0"/>
              <a:t>Environmental and Genetic interaction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Carcinogenesis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Process by which a normal cell is transformed into a malignant cell</a:t>
            </a:r>
          </a:p>
          <a:p>
            <a:r>
              <a:rPr lang="en-US" sz="2800" dirty="0" err="1" smtClean="0">
                <a:latin typeface="New York" charset="0"/>
              </a:rPr>
              <a:t>Neoplasia</a:t>
            </a:r>
            <a:r>
              <a:rPr lang="en-US" sz="2800" dirty="0" smtClean="0">
                <a:latin typeface="New York" charset="0"/>
              </a:rPr>
              <a:t> has genetic and environmental causes. </a:t>
            </a:r>
          </a:p>
          <a:p>
            <a:r>
              <a:rPr lang="en-US" sz="2800" dirty="0" smtClean="0">
                <a:latin typeface="New York" charset="0"/>
              </a:rPr>
              <a:t>It is important to note that both play parts in causing </a:t>
            </a:r>
            <a:r>
              <a:rPr lang="en-US" sz="2800" dirty="0" err="1" smtClean="0">
                <a:latin typeface="New York" charset="0"/>
              </a:rPr>
              <a:t>neoplasia</a:t>
            </a:r>
            <a:r>
              <a:rPr lang="en-US" sz="2800" dirty="0" smtClean="0">
                <a:latin typeface="New York" charset="0"/>
              </a:rPr>
              <a:t>.</a:t>
            </a:r>
          </a:p>
          <a:p>
            <a:r>
              <a:rPr lang="en-US" sz="2800" dirty="0" smtClean="0">
                <a:latin typeface="New York" charset="0"/>
              </a:rPr>
              <a:t>Genes influence the environmental factors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basis of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/>
            <a:r>
              <a:rPr lang="en-US" sz="3200" dirty="0" smtClean="0"/>
              <a:t>Introduction of genes (activated </a:t>
            </a:r>
            <a:r>
              <a:rPr lang="en-US" sz="3200" dirty="0" err="1" smtClean="0"/>
              <a:t>oncogenes</a:t>
            </a:r>
            <a:r>
              <a:rPr lang="en-US" sz="3200" dirty="0" smtClean="0"/>
              <a:t>) in normal  Cells in culture make them transformed </a:t>
            </a:r>
          </a:p>
          <a:p>
            <a:pPr marL="457200" indent="-457200"/>
            <a:r>
              <a:rPr lang="en-US" sz="3200" dirty="0" smtClean="0"/>
              <a:t>Transgenic mice/knock-in/out mice (mice with new </a:t>
            </a:r>
            <a:r>
              <a:rPr lang="en-US" sz="3200" dirty="0" err="1" smtClean="0"/>
              <a:t>onco</a:t>
            </a:r>
            <a:r>
              <a:rPr lang="en-US" sz="3200" dirty="0" smtClean="0"/>
              <a:t>-Genes introduced in cells at early embryological stages or removing genes from them) have a higher incidence of cancer</a:t>
            </a:r>
          </a:p>
          <a:p>
            <a:pPr marL="457200" indent="-457200"/>
            <a:r>
              <a:rPr lang="en-US" sz="3200" dirty="0" smtClean="0"/>
              <a:t>Patients with well known inherited cancer syndromes in which inheritance of a single mutated gene have increased Risk of developing cancer.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basis of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Oncogenes</a:t>
            </a:r>
            <a:endParaRPr lang="en-US" dirty="0" smtClean="0"/>
          </a:p>
          <a:p>
            <a:pPr lvl="1"/>
            <a:r>
              <a:rPr lang="en-US" dirty="0" smtClean="0">
                <a:latin typeface="New York" charset="0"/>
              </a:rPr>
              <a:t>Proto-</a:t>
            </a:r>
            <a:r>
              <a:rPr lang="en-US" dirty="0" err="1" smtClean="0">
                <a:latin typeface="New York" charset="0"/>
              </a:rPr>
              <a:t>oncogenes</a:t>
            </a:r>
            <a:r>
              <a:rPr lang="en-US" dirty="0" smtClean="0">
                <a:latin typeface="New York" charset="0"/>
              </a:rPr>
              <a:t> are normal cellular genes that regulate cell growth, division, and differentiation.</a:t>
            </a:r>
          </a:p>
          <a:p>
            <a:pPr lvl="1"/>
            <a:r>
              <a:rPr lang="en-US" dirty="0" err="1" smtClean="0">
                <a:latin typeface="New York" charset="0"/>
              </a:rPr>
              <a:t>Oncogenes</a:t>
            </a:r>
            <a:r>
              <a:rPr lang="en-US" dirty="0" smtClean="0">
                <a:latin typeface="New York" charset="0"/>
              </a:rPr>
              <a:t> are cancer-causing genes derived from proto-</a:t>
            </a:r>
            <a:r>
              <a:rPr lang="en-US" dirty="0" err="1" smtClean="0">
                <a:latin typeface="New York" charset="0"/>
              </a:rPr>
              <a:t>oncogenes</a:t>
            </a:r>
            <a:r>
              <a:rPr lang="en-US" dirty="0" smtClean="0">
                <a:latin typeface="New York" charset="0"/>
              </a:rPr>
              <a:t> by mutation </a:t>
            </a:r>
            <a:r>
              <a:rPr lang="en-US" dirty="0" smtClean="0">
                <a:solidFill>
                  <a:srgbClr val="FF0000"/>
                </a:solidFill>
                <a:latin typeface="New York" charset="0"/>
              </a:rPr>
              <a:t>(</a:t>
            </a:r>
            <a:r>
              <a:rPr lang="en-US" dirty="0" err="1" smtClean="0">
                <a:solidFill>
                  <a:srgbClr val="FF0000"/>
                </a:solidFill>
                <a:latin typeface="New York" charset="0"/>
              </a:rPr>
              <a:t>ras</a:t>
            </a:r>
            <a:r>
              <a:rPr lang="en-US" dirty="0" smtClean="0">
                <a:solidFill>
                  <a:srgbClr val="FF0000"/>
                </a:solidFill>
                <a:latin typeface="New York" charset="0"/>
              </a:rPr>
              <a:t>),</a:t>
            </a:r>
            <a:r>
              <a:rPr lang="en-US" dirty="0" smtClean="0">
                <a:latin typeface="New York" charset="0"/>
              </a:rPr>
              <a:t> retroviral transduction, gene amplification </a:t>
            </a:r>
            <a:r>
              <a:rPr lang="en-US" dirty="0" smtClean="0">
                <a:solidFill>
                  <a:srgbClr val="FF0000"/>
                </a:solidFill>
                <a:latin typeface="New York" charset="0"/>
              </a:rPr>
              <a:t>(</a:t>
            </a:r>
            <a:r>
              <a:rPr lang="en-US" dirty="0" err="1" smtClean="0">
                <a:solidFill>
                  <a:srgbClr val="FF0000"/>
                </a:solidFill>
                <a:latin typeface="New York" charset="0"/>
              </a:rPr>
              <a:t>myc</a:t>
            </a:r>
            <a:r>
              <a:rPr lang="en-US" dirty="0" smtClean="0">
                <a:solidFill>
                  <a:srgbClr val="FF0000"/>
                </a:solidFill>
                <a:latin typeface="New York" charset="0"/>
              </a:rPr>
              <a:t> and erbb2)</a:t>
            </a:r>
            <a:r>
              <a:rPr lang="en-US" dirty="0" smtClean="0">
                <a:latin typeface="New York" charset="0"/>
              </a:rPr>
              <a:t>, or translocation </a:t>
            </a:r>
            <a:r>
              <a:rPr lang="en-US" dirty="0" smtClean="0">
                <a:solidFill>
                  <a:srgbClr val="FF0000"/>
                </a:solidFill>
                <a:latin typeface="New York" charset="0"/>
              </a:rPr>
              <a:t>(</a:t>
            </a:r>
            <a:r>
              <a:rPr lang="en-US" dirty="0" err="1" smtClean="0">
                <a:solidFill>
                  <a:srgbClr val="FF0000"/>
                </a:solidFill>
                <a:latin typeface="New York" charset="0"/>
              </a:rPr>
              <a:t>bcr-abl</a:t>
            </a:r>
            <a:r>
              <a:rPr lang="en-US" dirty="0" smtClean="0">
                <a:solidFill>
                  <a:srgbClr val="FF0000"/>
                </a:solidFill>
                <a:latin typeface="New York" charset="0"/>
              </a:rPr>
              <a:t>)</a:t>
            </a:r>
            <a:r>
              <a:rPr lang="en-US" dirty="0" smtClean="0">
                <a:latin typeface="New York" charset="0"/>
              </a:rPr>
              <a:t>.</a:t>
            </a:r>
            <a:endParaRPr lang="en-US" dirty="0" smtClean="0"/>
          </a:p>
          <a:p>
            <a:r>
              <a:rPr lang="en-US" dirty="0" err="1" smtClean="0"/>
              <a:t>Tumour</a:t>
            </a:r>
            <a:r>
              <a:rPr lang="en-US" dirty="0" smtClean="0"/>
              <a:t> suppressor genes</a:t>
            </a:r>
          </a:p>
          <a:p>
            <a:pPr lvl="1"/>
            <a:r>
              <a:rPr lang="en-US" dirty="0" smtClean="0">
                <a:latin typeface="New York" charset="0"/>
              </a:rPr>
              <a:t>Tumor suppressor genes are normal cell genes that "brake" cell division, activate apoptosis and repair DNA. Knudson two hit hypothesis.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basis of Cancer: Vogelstein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3200" dirty="0" smtClean="0"/>
              <a:t>Tumour progression implies the gradual transition of a localised, slow growing tumour to an invasive, metastatic cancer</a:t>
            </a:r>
          </a:p>
          <a:p>
            <a:r>
              <a:rPr lang="en-US" sz="3200" dirty="0" smtClean="0"/>
              <a:t>It was Vogelstein et al (1988)who put a firm molecular footing for the concept of multistep carcinogenesis</a:t>
            </a:r>
          </a:p>
          <a:p>
            <a:r>
              <a:rPr lang="en-US" sz="3200" b="1" u="sng" dirty="0" smtClean="0"/>
              <a:t>As </a:t>
            </a:r>
            <a:r>
              <a:rPr lang="en-US" sz="3200" b="1" u="sng" dirty="0" err="1" smtClean="0"/>
              <a:t>tumours</a:t>
            </a:r>
            <a:r>
              <a:rPr lang="en-US" sz="3200" b="1" u="sng" dirty="0" smtClean="0"/>
              <a:t> progress to cancer  they accumulate more genetic abnormalities.</a:t>
            </a:r>
          </a:p>
          <a:p>
            <a:r>
              <a:rPr lang="en-GB" sz="3200" dirty="0" smtClean="0"/>
              <a:t>Deletions involving 17p </a:t>
            </a:r>
            <a:r>
              <a:rPr lang="en-GB" sz="3200" dirty="0" smtClean="0">
                <a:solidFill>
                  <a:srgbClr val="FF0000"/>
                </a:solidFill>
              </a:rPr>
              <a:t>(p53) </a:t>
            </a:r>
            <a:r>
              <a:rPr lang="en-GB" sz="3200" dirty="0" smtClean="0"/>
              <a:t>were most frequent in carcinomas (75%) and were rarely found in early adenomas.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4953000" cy="914400"/>
          </a:xfrm>
        </p:spPr>
        <p:txBody>
          <a:bodyPr/>
          <a:lstStyle/>
          <a:p>
            <a:r>
              <a:rPr lang="en-US" sz="2800" dirty="0" smtClean="0"/>
              <a:t>Genetic basis of cancer: Vogelstein’s Model</a:t>
            </a:r>
            <a:endParaRPr lang="en-US" sz="2800" dirty="0"/>
          </a:p>
        </p:txBody>
      </p:sp>
      <p:graphicFrame>
        <p:nvGraphicFramePr>
          <p:cNvPr id="1026" name="Object 0"/>
          <p:cNvGraphicFramePr>
            <a:graphicFrameLocks noChangeAspect="1"/>
          </p:cNvGraphicFramePr>
          <p:nvPr/>
        </p:nvGraphicFramePr>
        <p:xfrm>
          <a:off x="4976611" y="75060"/>
          <a:ext cx="3975100" cy="6662737"/>
        </p:xfrm>
        <a:graphic>
          <a:graphicData uri="http://schemas.openxmlformats.org/presentationml/2006/ole">
            <p:oleObj spid="_x0000_s1026" name="Picture" r:id="rId4" imgW="4801320" imgH="857304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basis of cancer</a:t>
            </a:r>
            <a:endParaRPr lang="en-US" dirty="0"/>
          </a:p>
        </p:txBody>
      </p:sp>
      <p:pic>
        <p:nvPicPr>
          <p:cNvPr id="4" name="Picture 2053" descr="B:\11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609850" y="1846262"/>
            <a:ext cx="4381500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772400" cy="914400"/>
          </a:xfrm>
        </p:spPr>
        <p:txBody>
          <a:bodyPr/>
          <a:lstStyle/>
          <a:p>
            <a:r>
              <a:rPr lang="en-US" sz="3200" dirty="0" smtClean="0"/>
              <a:t>Carcinogens</a:t>
            </a:r>
            <a:endParaRPr lang="en-US" sz="3200" dirty="0"/>
          </a:p>
        </p:txBody>
      </p:sp>
      <p:graphicFrame>
        <p:nvGraphicFramePr>
          <p:cNvPr id="4" name="Group 261"/>
          <p:cNvGraphicFramePr>
            <a:graphicFrameLocks noGrp="1"/>
          </p:cNvGraphicFramePr>
          <p:nvPr/>
        </p:nvGraphicFramePr>
        <p:xfrm>
          <a:off x="3581400" y="152400"/>
          <a:ext cx="5562600" cy="6494268"/>
        </p:xfrm>
        <a:graphic>
          <a:graphicData uri="http://schemas.openxmlformats.org/drawingml/2006/table">
            <a:tbl>
              <a:tblPr/>
              <a:tblGrid>
                <a:gridCol w="1716852"/>
                <a:gridCol w="2128896"/>
                <a:gridCol w="1716852"/>
              </a:tblGrid>
              <a:tr h="326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Agent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9900"/>
                        </a:gs>
                        <a:gs pos="100000">
                          <a:srgbClr val="FF99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Occupation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9900"/>
                        </a:gs>
                        <a:gs pos="100000">
                          <a:srgbClr val="FF99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Cancer Site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9900"/>
                        </a:gs>
                        <a:gs pos="100000">
                          <a:srgbClr val="FF9900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3710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Ionizing radiations radon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certain underground miners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bronchus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0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X-rays, radium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radiologists, radiographers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skin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Radium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luminous dial painters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Ultraviolet radiation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farmers, sailors, etc.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Polycyclic hydrocarbons in soot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chimney sweepers,oil workers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scrotum, skin, bronchus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0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2-Naphthylamine; 1-naph-thylamine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rubber workers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bladder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0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Benzidine; 4-aminobiphenyl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chemical workers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bladder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0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Asbestos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shipyard and insulation workers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Mesothelioma lung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0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Arsenic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sheep dip manufacturers, gold miners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skin and bronchus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0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Benzene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workers with glues, varnishes, etc.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marrow (leukemia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0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Vinyl chloride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PVC manufacturers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liver (angio-sarcoma)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Aflatoxin B1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Food storage. Due to growth of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Aspergillus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flavus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(fungi)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Liver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Benzo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(a)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pyrene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Smokers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Lung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1066800"/>
            <a:ext cx="2819400" cy="563231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It was Sir Percival </a:t>
            </a:r>
            <a:r>
              <a:rPr lang="en-US" dirty="0" err="1" smtClean="0"/>
              <a:t>Pott</a:t>
            </a:r>
            <a:r>
              <a:rPr lang="en-US" dirty="0" smtClean="0"/>
              <a:t> in 1775 who associated the increased incidence of scrotal skin cancer  to chronic</a:t>
            </a:r>
          </a:p>
          <a:p>
            <a:pPr marL="457200" indent="-457200"/>
            <a:r>
              <a:rPr lang="en-US" dirty="0" smtClean="0"/>
              <a:t>          exposure to soot in chimney sweepers.</a:t>
            </a:r>
          </a:p>
          <a:p>
            <a:pPr marL="457200" indent="-457200"/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one Or a group of agents are to produce a neoplasm they have to damage </a:t>
            </a:r>
          </a:p>
          <a:p>
            <a:pPr marL="457200" indent="-457200"/>
            <a:r>
              <a:rPr lang="en-US" dirty="0" smtClean="0"/>
              <a:t>          more than one gene.  Thus, the </a:t>
            </a:r>
            <a:r>
              <a:rPr lang="en-US" dirty="0" err="1" smtClean="0">
                <a:latin typeface="Univers" pitchFamily="34" charset="0"/>
              </a:rPr>
              <a:t>Neoplastic</a:t>
            </a:r>
            <a:r>
              <a:rPr lang="en-US" dirty="0" smtClean="0">
                <a:latin typeface="Univers" pitchFamily="34" charset="0"/>
              </a:rPr>
              <a:t> transformation is a progressive process involving  multiple “</a:t>
            </a:r>
            <a:r>
              <a:rPr lang="en-US" dirty="0" err="1" smtClean="0">
                <a:latin typeface="Univers" pitchFamily="34" charset="0"/>
              </a:rPr>
              <a:t>hits”or</a:t>
            </a:r>
            <a:r>
              <a:rPr lang="en-US" dirty="0" smtClean="0">
                <a:latin typeface="Univers" pitchFamily="34" charset="0"/>
              </a:rPr>
              <a:t> genetic changes.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4049</TotalTime>
  <Words>828</Words>
  <Application>Microsoft Office PowerPoint</Application>
  <PresentationFormat>On-screen Show (4:3)</PresentationFormat>
  <Paragraphs>133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Metro</vt:lpstr>
      <vt:lpstr>Picture</vt:lpstr>
      <vt:lpstr>CARCINoGENESIS  Dr. Fahd AL-MULLA</vt:lpstr>
      <vt:lpstr>Target knowledge </vt:lpstr>
      <vt:lpstr>Carcinogenesis</vt:lpstr>
      <vt:lpstr>Genetic basis of cancer</vt:lpstr>
      <vt:lpstr>Genetic basis of cancer</vt:lpstr>
      <vt:lpstr>Genetic basis of Cancer: Vogelstein Model</vt:lpstr>
      <vt:lpstr>Genetic basis of cancer: Vogelstein’s Model</vt:lpstr>
      <vt:lpstr>Environmental basis of cancer</vt:lpstr>
      <vt:lpstr>Carcinogens</vt:lpstr>
      <vt:lpstr>How do Carcinogens work?</vt:lpstr>
      <vt:lpstr>Carcinogens initiation/promotion</vt:lpstr>
      <vt:lpstr>Carcinogens initiation/promotion</vt:lpstr>
      <vt:lpstr>Carcinogens initiation/promotion</vt:lpstr>
      <vt:lpstr>Genetic and environmental interactions</vt:lpstr>
      <vt:lpstr>Genetic and environmental Interactions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CARCINIGENESIS  Dr. Fahd AL-MULLA</dc:title>
  <dc:creator>fsc</dc:creator>
  <cp:lastModifiedBy>fsc</cp:lastModifiedBy>
  <cp:revision>150</cp:revision>
  <dcterms:created xsi:type="dcterms:W3CDTF">2009-03-14T08:29:10Z</dcterms:created>
  <dcterms:modified xsi:type="dcterms:W3CDTF">2009-03-18T04:51:24Z</dcterms:modified>
</cp:coreProperties>
</file>