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2"/>
  </p:notesMasterIdLst>
  <p:sldIdLst>
    <p:sldId id="256" r:id="rId2"/>
    <p:sldId id="274" r:id="rId3"/>
    <p:sldId id="285" r:id="rId4"/>
    <p:sldId id="282" r:id="rId5"/>
    <p:sldId id="286" r:id="rId6"/>
    <p:sldId id="275" r:id="rId7"/>
    <p:sldId id="276" r:id="rId8"/>
    <p:sldId id="289" r:id="rId9"/>
    <p:sldId id="288" r:id="rId10"/>
    <p:sldId id="270" r:id="rId11"/>
    <p:sldId id="287" r:id="rId12"/>
    <p:sldId id="260" r:id="rId13"/>
    <p:sldId id="273" r:id="rId14"/>
    <p:sldId id="277" r:id="rId15"/>
    <p:sldId id="278" r:id="rId16"/>
    <p:sldId id="264" r:id="rId17"/>
    <p:sldId id="262" r:id="rId18"/>
    <p:sldId id="271" r:id="rId19"/>
    <p:sldId id="263" r:id="rId20"/>
    <p:sldId id="272" r:id="rId21"/>
    <p:sldId id="265" r:id="rId22"/>
    <p:sldId id="266" r:id="rId23"/>
    <p:sldId id="267" r:id="rId24"/>
    <p:sldId id="268" r:id="rId25"/>
    <p:sldId id="269" r:id="rId26"/>
    <p:sldId id="280" r:id="rId27"/>
    <p:sldId id="281" r:id="rId28"/>
    <p:sldId id="284" r:id="rId29"/>
    <p:sldId id="283" r:id="rId30"/>
    <p:sldId id="279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57A5949D-761A-4291-AE49-230C11F7BD17}" type="datetimeFigureOut">
              <a:rPr lang="en-US"/>
              <a:pPr>
                <a:defRPr/>
              </a:pPr>
              <a:t>4/3/2012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itchFamily="34" charset="0"/>
                <a:cs typeface="Arial" charset="0"/>
              </a:defRPr>
            </a:lvl1pPr>
          </a:lstStyle>
          <a:p>
            <a:pPr>
              <a:defRPr/>
            </a:pPr>
            <a:fld id="{8AABF7B0-B5B1-45B2-B677-9BD5A7AF4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238602-18D9-4852-AB0C-E51164550A65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0A0EDD-3D90-4E5A-8C0F-0576578A2460}" type="slidenum">
              <a:rPr lang="en-US" smtClean="0">
                <a:cs typeface="Arial" pitchFamily="34" charset="0"/>
              </a:rPr>
              <a:pPr/>
              <a:t>16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A70142-8323-437B-A3AA-159A7CC8E42C}" type="slidenum">
              <a:rPr lang="en-US" smtClean="0">
                <a:cs typeface="Arial" pitchFamily="34" charset="0"/>
              </a:rPr>
              <a:pPr/>
              <a:t>17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CDB3E2-3024-4DA4-A65B-A1A33E3E813E}" type="slidenum">
              <a:rPr lang="en-US" smtClean="0">
                <a:cs typeface="Arial" pitchFamily="34" charset="0"/>
              </a:rPr>
              <a:pPr/>
              <a:t>18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E0D9A6-3101-4997-8FDD-930DB04C9161}" type="slidenum">
              <a:rPr lang="en-US" smtClean="0">
                <a:cs typeface="Arial" pitchFamily="34" charset="0"/>
              </a:rPr>
              <a:pPr/>
              <a:t>19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1FFC25-E466-4C73-A4A3-90CC94BA78D0}" type="slidenum">
              <a:rPr lang="en-US" smtClean="0">
                <a:cs typeface="Arial" pitchFamily="34" charset="0"/>
              </a:rPr>
              <a:pPr/>
              <a:t>20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8B788E-CF3A-4B77-8B11-2687EEE074C1}" type="slidenum">
              <a:rPr lang="en-US" smtClean="0">
                <a:cs typeface="Arial" pitchFamily="34" charset="0"/>
              </a:rPr>
              <a:pPr/>
              <a:t>21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D2D8F7-77BB-43EF-B4E0-9121860C856E}" type="slidenum">
              <a:rPr lang="en-US" smtClean="0">
                <a:cs typeface="Arial" pitchFamily="34" charset="0"/>
              </a:rPr>
              <a:pPr/>
              <a:t>22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49B16B-46A2-41C2-9AF9-36BACBEA88EC}" type="slidenum">
              <a:rPr lang="en-US" smtClean="0">
                <a:cs typeface="Arial" pitchFamily="34" charset="0"/>
              </a:rPr>
              <a:pPr/>
              <a:t>23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D089BF-F3F6-4824-9422-293533582C7F}" type="slidenum">
              <a:rPr lang="en-US" smtClean="0">
                <a:cs typeface="Arial" pitchFamily="34" charset="0"/>
              </a:rPr>
              <a:pPr/>
              <a:t>24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6AF8D5-3AB4-4B5A-ADD8-718E1DD4A167}" type="slidenum">
              <a:rPr lang="en-US" smtClean="0">
                <a:cs typeface="Arial" pitchFamily="34" charset="0"/>
              </a:rPr>
              <a:pPr/>
              <a:t>25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9326A9-94BF-4E7D-8BF7-4BD3C778C341}" type="slidenum">
              <a:rPr lang="en-US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3BF527-8901-407B-9720-35EB33385767}" type="slidenum">
              <a:rPr lang="en-US" smtClean="0">
                <a:cs typeface="Arial" pitchFamily="34" charset="0"/>
              </a:rPr>
              <a:pPr/>
              <a:t>26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0D0596-C130-46AB-A3A1-059058E066D7}" type="slidenum">
              <a:rPr lang="en-US" smtClean="0">
                <a:cs typeface="Arial" pitchFamily="34" charset="0"/>
              </a:rPr>
              <a:pPr/>
              <a:t>30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4642D9-F188-4ECC-83B1-9EDF42373F7C}" type="slidenum">
              <a:rPr lang="en-US" smtClean="0">
                <a:cs typeface="Arial" pitchFamily="34" charset="0"/>
              </a:rPr>
              <a:pPr/>
              <a:t>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C75555-4E47-4B9F-8A6C-ABEFC5F3E90A}" type="slidenum">
              <a:rPr lang="en-US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75B81F-E449-43BA-B080-EA09FA829A4A}" type="slidenum">
              <a:rPr lang="en-US" smtClean="0">
                <a:cs typeface="Arial" pitchFamily="34" charset="0"/>
              </a:rPr>
              <a:pPr/>
              <a:t>10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F8FE61-C360-40B9-8EFA-5A07AF7FC450}" type="slidenum">
              <a:rPr lang="en-US" smtClean="0">
                <a:cs typeface="Arial" pitchFamily="34" charset="0"/>
              </a:rPr>
              <a:pPr/>
              <a:t>12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3EAFFE-4341-4137-9597-57D537B1E9E3}" type="slidenum">
              <a:rPr lang="en-US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7A21C-9FCB-48FC-9B10-BBE1C3B5E83C}" type="slidenum">
              <a:rPr lang="en-US" smtClean="0">
                <a:cs typeface="Arial" pitchFamily="34" charset="0"/>
              </a:rPr>
              <a:pPr/>
              <a:t>14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KW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1EE61C-7483-44E2-95B5-FC7B186B2B56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F4445-3079-45A9-8EE9-96F6DCA5E2DC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129F2-030F-4069-A559-CE2A7ACF9318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AC8F7-9927-44D6-B9E3-7E02A0BEDC26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CCDFC-7A6D-407E-A1B1-296AFA17ED41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BCFD2-0B16-4061-81CC-8372AED1A79F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FBA99-FE14-45A2-A147-461DF1108F23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E5307-DC3C-4333-A21A-228C748921DF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2AB0C-442E-4D7A-8EDD-C06F0801ED49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489D4-04C0-4AC6-8546-C7A41B3508CD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B32F3-4425-4C58-8E1F-82EB0EEF09FC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15AAD-17E6-4CBA-BCE2-E1720FF0E30B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AFF0-F83F-4A72-B890-2BC38EFEC558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32A69-631D-43C0-9A9D-DF24345F8D60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556DF0-FD78-4BBB-B0A1-600BB14DE8CB}" type="slidenum">
              <a:rPr lang="ar-KW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.uk/imgres?imgurl=http://www.netikka.net/hans.bjorknas/yn0259.jpg&amp;imgrefurl=http://www.netikka.net/hans.bjorknas/pan-058.htm&amp;h=500&amp;w=560&amp;sz=19&amp;tbnid=Y1mDp_Kv1WvEOM:&amp;tbnh=116&amp;tbnw=131&amp;hl=en&amp;start=8&amp;prev=/images%3Fq%3Dadenoma%26svnum%3D10%26hl%3Den%26lr%3D%26sa%3D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Colorectal cancer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Pathogenesis</a:t>
            </a:r>
          </a:p>
          <a:p>
            <a:pPr eaLnBrk="1" hangingPunct="1">
              <a:defRPr/>
            </a:pPr>
            <a:r>
              <a:rPr lang="en-US" smtClean="0"/>
              <a:t>By </a:t>
            </a:r>
          </a:p>
          <a:p>
            <a:pPr eaLnBrk="1" hangingPunct="1">
              <a:defRPr/>
            </a:pPr>
            <a:r>
              <a:rPr lang="en-US" smtClean="0"/>
              <a:t>Dr. Fahd Al-Mulla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Multistep progression model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-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KW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0" y="754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KW"/>
          </a:p>
        </p:txBody>
      </p:sp>
      <p:pic>
        <p:nvPicPr>
          <p:cNvPr id="10245" name="Picture 11" descr="slide051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b="72"/>
          <a:stretch>
            <a:fillRect/>
          </a:stretch>
        </p:blipFill>
        <p:spPr bwMode="auto">
          <a:xfrm>
            <a:off x="685800" y="1828800"/>
            <a:ext cx="77724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4038600" y="2895600"/>
            <a:ext cx="914400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Ki-Ras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714375" y="2760663"/>
            <a:ext cx="914400" cy="369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BRAF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952500"/>
            <a:ext cx="77438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318000" y="6064250"/>
            <a:ext cx="4125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Modern Pathology (2007) 20, 139–147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CRC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A predominantly a disease of the developed countries, and is less common in Africa and Asia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Immigrants from low incidence countries to countries with high incidence of the disease acquire the risk of the indigenous population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400" dirty="0" smtClean="0"/>
              <a:t>Diet may account for the marked geographical variation in incidence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IBD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Environmental/ alcohol, meat, Lack of exercise /Obesity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Bacteroides</a:t>
            </a:r>
            <a:r>
              <a:rPr lang="en-US" sz="2400" dirty="0" smtClean="0"/>
              <a:t> </a:t>
            </a:r>
            <a:r>
              <a:rPr lang="en-US" sz="2400" dirty="0" err="1" smtClean="0"/>
              <a:t>fragilis</a:t>
            </a:r>
            <a:r>
              <a:rPr lang="en-US" sz="2400" dirty="0" smtClean="0"/>
              <a:t> new study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Genetic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CRC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44% left including rectum, </a:t>
            </a:r>
            <a:r>
              <a:rPr lang="en-GB" sz="2400" dirty="0"/>
              <a:t>Right sided 38%, transverse 18%,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Which in your opinion presents bigger/late??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Peak incidence 60-80 years (In Kuwait 52-years)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STAGING: Most important prognostic factors is the extent of the tumour (T), Lymph nodes involvement (N) and presence of metastasis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Other important prognostic factors: Grade, molecular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Ki-Ras/p53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BRAF, methylation/CIMP profiles in serrated cancer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RKIP T171 10X POSITIVE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685800"/>
            <a:ext cx="3352800" cy="2657475"/>
          </a:xfrm>
          <a:noFill/>
        </p:spPr>
      </p:pic>
      <p:sp>
        <p:nvSpPr>
          <p:cNvPr id="14339" name="Text Box 13"/>
          <p:cNvSpPr txBox="1">
            <a:spLocks noChangeArrowheads="1"/>
          </p:cNvSpPr>
          <p:nvPr/>
        </p:nvSpPr>
        <p:spPr bwMode="auto">
          <a:xfrm>
            <a:off x="7391400" y="304800"/>
            <a:ext cx="175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Differentiation</a:t>
            </a:r>
          </a:p>
        </p:txBody>
      </p:sp>
      <p:pic>
        <p:nvPicPr>
          <p:cNvPr id="14340" name="Picture 15" descr="f4-u1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685800"/>
            <a:ext cx="3252788" cy="5181600"/>
          </a:xfrm>
          <a:noFill/>
        </p:spPr>
      </p:pic>
      <p:pic>
        <p:nvPicPr>
          <p:cNvPr id="14341" name="Picture 5" descr="Unfortunately we are unable to provide accessible alternative text for this. If you require assistance to access this image, please contact help@nature.com or the author"/>
          <p:cNvPicPr>
            <a:picLocks noChangeAspect="1" noChangeArrowheads="1"/>
          </p:cNvPicPr>
          <p:nvPr/>
        </p:nvPicPr>
        <p:blipFill>
          <a:blip r:embed="rId5" cstate="print"/>
          <a:srcRect b="52307"/>
          <a:stretch>
            <a:fillRect/>
          </a:stretch>
        </p:blipFill>
        <p:spPr bwMode="auto">
          <a:xfrm>
            <a:off x="3810000" y="3505200"/>
            <a:ext cx="3416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7696200" y="46482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Mucinous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7620000" y="2057400"/>
            <a:ext cx="1228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Glandular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4-u1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990600"/>
            <a:ext cx="6553200" cy="4802188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315" name="Group 371"/>
          <p:cNvGraphicFramePr>
            <a:graphicFrameLocks noGrp="1"/>
          </p:cNvGraphicFramePr>
          <p:nvPr/>
        </p:nvGraphicFramePr>
        <p:xfrm>
          <a:off x="990600" y="0"/>
          <a:ext cx="6858000" cy="70104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  <a:gridCol w="1143000"/>
                <a:gridCol w="1143000"/>
                <a:gridCol w="1143000"/>
              </a:tblGrid>
              <a:tr h="36036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Comparison of Staging Systems for Colorectal Adenocarcinoma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Dukes'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TNMª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Modified Astler-Coller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T1T2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T3T4a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T4b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T1T2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N1N2N3*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T3T4a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N1N2N3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T4b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N1N2N3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 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 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258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ª Tis: Carcinoma in situ; T1: Tumor invades submucosa; T2: Tumor invades muscularis propria;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T3: Tumor invades through the muscularis propria into the subserosa or into nonperitonealized pericolic or perirectal tissues; T4a: Tumor perforates the visceral peritoneum; T4b: Tumor (is adherent to or) directly invades other organs or structures (surgical or pathological definition).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N0: No regional metastasis; N1: Metastasis in 1-3 pericolic or perirectal lymph nodes; N2: Metastasis in 4 or more pericolic or perirectal lymph nodes; N3: Metastasis in any lymph node along the course of a named trunk.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M0: No distant metastasis; M1: Distant metastasis.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Note: T4 is substaged and information in parentheses added to more clearly define patients with differential failure risks.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Lymph nodes beyond those encompassed by standard resection of the primary tumor and regional lymphatics (eg, retroperitoneal nodes) are considered distant metastasis.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From O'Connell MJ and Gunderson LL, World J Surg 16:510-515, 1992. Source: Am Society Clinical Oncology Educational Book, 1994.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Carcinomas</a:t>
            </a:r>
          </a:p>
        </p:txBody>
      </p:sp>
      <p:pic>
        <p:nvPicPr>
          <p:cNvPr id="17411" name="Picture 7" descr="colorectal_stageI_large"/>
          <p:cNvPicPr>
            <a:picLocks noChangeAspect="1" noChangeArrowheads="1"/>
          </p:cNvPicPr>
          <p:nvPr/>
        </p:nvPicPr>
        <p:blipFill>
          <a:blip r:embed="rId3" cstate="print"/>
          <a:srcRect r="60" b="-98"/>
          <a:stretch>
            <a:fillRect/>
          </a:stretch>
        </p:blipFill>
        <p:spPr bwMode="auto">
          <a:xfrm>
            <a:off x="2362200" y="2286000"/>
            <a:ext cx="43434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4895850" y="234315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T1 or T2, N0, M0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lorectal_stageIIab_large"/>
          <p:cNvPicPr>
            <a:picLocks noChangeAspect="1" noChangeArrowheads="1"/>
          </p:cNvPicPr>
          <p:nvPr/>
        </p:nvPicPr>
        <p:blipFill>
          <a:blip r:embed="rId3" cstate="print"/>
          <a:srcRect r="-23"/>
          <a:stretch>
            <a:fillRect/>
          </a:stretch>
        </p:blipFill>
        <p:spPr bwMode="auto">
          <a:xfrm>
            <a:off x="152400" y="1530350"/>
            <a:ext cx="4070350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colorectal_stageIIIa_large"/>
          <p:cNvPicPr>
            <a:picLocks noChangeAspect="1" noChangeArrowheads="1"/>
          </p:cNvPicPr>
          <p:nvPr/>
        </p:nvPicPr>
        <p:blipFill>
          <a:blip r:embed="rId4" cstate="print"/>
          <a:srcRect r="23" b="79"/>
          <a:stretch>
            <a:fillRect/>
          </a:stretch>
        </p:blipFill>
        <p:spPr bwMode="auto">
          <a:xfrm>
            <a:off x="4267200" y="1600200"/>
            <a:ext cx="4500563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327525" y="1598613"/>
            <a:ext cx="192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T1 or T2; N1, M0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2422525" y="1598613"/>
            <a:ext cx="1304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T3, N0, M0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422525" y="2055813"/>
            <a:ext cx="1304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T4, N0, M0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Carcinoma</a:t>
            </a:r>
          </a:p>
        </p:txBody>
      </p:sp>
      <p:pic>
        <p:nvPicPr>
          <p:cNvPr id="19459" name="Picture 5" descr="colorectal_stageIIIb_large"/>
          <p:cNvPicPr>
            <a:picLocks noChangeAspect="1" noChangeArrowheads="1"/>
          </p:cNvPicPr>
          <p:nvPr/>
        </p:nvPicPr>
        <p:blipFill>
          <a:blip r:embed="rId3" cstate="print"/>
          <a:srcRect r="2" b="-40"/>
          <a:stretch>
            <a:fillRect/>
          </a:stretch>
        </p:blipFill>
        <p:spPr bwMode="auto">
          <a:xfrm>
            <a:off x="457200" y="1752600"/>
            <a:ext cx="4514850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colorectal_stageIIIc_large"/>
          <p:cNvPicPr>
            <a:picLocks noChangeAspect="1" noChangeArrowheads="1"/>
          </p:cNvPicPr>
          <p:nvPr/>
        </p:nvPicPr>
        <p:blipFill>
          <a:blip r:embed="rId4" cstate="print"/>
          <a:srcRect r="113" b="-64"/>
          <a:stretch>
            <a:fillRect/>
          </a:stretch>
        </p:blipFill>
        <p:spPr bwMode="auto">
          <a:xfrm>
            <a:off x="5367338" y="1752600"/>
            <a:ext cx="2349500" cy="272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10"/>
          <p:cNvSpPr txBox="1">
            <a:spLocks noChangeArrowheads="1"/>
          </p:cNvSpPr>
          <p:nvPr/>
        </p:nvSpPr>
        <p:spPr bwMode="auto">
          <a:xfrm>
            <a:off x="5181600" y="1828800"/>
            <a:ext cx="161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any T, N2, M0</a:t>
            </a:r>
          </a:p>
        </p:txBody>
      </p:sp>
      <p:sp>
        <p:nvSpPr>
          <p:cNvPr id="19462" name="Text Box 12"/>
          <p:cNvSpPr txBox="1">
            <a:spLocks noChangeArrowheads="1"/>
          </p:cNvSpPr>
          <p:nvPr/>
        </p:nvSpPr>
        <p:spPr bwMode="auto">
          <a:xfrm>
            <a:off x="517525" y="1784350"/>
            <a:ext cx="1912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T3 or T4, N1, M0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Objectives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 understand the molecular basis of CRC</a:t>
            </a:r>
          </a:p>
          <a:p>
            <a:pPr eaLnBrk="1" hangingPunct="1">
              <a:defRPr/>
            </a:pPr>
            <a:r>
              <a:rPr lang="en-US" dirty="0" smtClean="0"/>
              <a:t>Progression theory of CRC</a:t>
            </a:r>
          </a:p>
          <a:p>
            <a:pPr eaLnBrk="1" hangingPunct="1">
              <a:defRPr/>
            </a:pPr>
            <a:r>
              <a:rPr lang="en-US" dirty="0" smtClean="0"/>
              <a:t>Adenomas and other benign conditions</a:t>
            </a:r>
          </a:p>
          <a:p>
            <a:pPr eaLnBrk="1" hangingPunct="1">
              <a:defRPr/>
            </a:pPr>
            <a:r>
              <a:rPr lang="en-US" dirty="0" smtClean="0"/>
              <a:t>Carcinomas grading and staging</a:t>
            </a:r>
          </a:p>
          <a:p>
            <a:pPr eaLnBrk="1" hangingPunct="1">
              <a:defRPr/>
            </a:pPr>
            <a:r>
              <a:rPr lang="en-US" dirty="0" smtClean="0"/>
              <a:t>MIN versus CIN</a:t>
            </a:r>
          </a:p>
          <a:p>
            <a:pPr eaLnBrk="1" hangingPunct="1">
              <a:defRPr/>
            </a:pPr>
            <a:r>
              <a:rPr lang="en-US" dirty="0" smtClean="0"/>
              <a:t>Hereditary CRC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olorectal_stageIV_large"/>
          <p:cNvPicPr>
            <a:picLocks noChangeAspect="1" noChangeArrowheads="1"/>
          </p:cNvPicPr>
          <p:nvPr/>
        </p:nvPicPr>
        <p:blipFill>
          <a:blip r:embed="rId3" cstate="print"/>
          <a:srcRect r="-35" b="32"/>
          <a:stretch>
            <a:fillRect/>
          </a:stretch>
        </p:blipFill>
        <p:spPr bwMode="auto">
          <a:xfrm>
            <a:off x="609600" y="304800"/>
            <a:ext cx="395128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590800" y="685800"/>
            <a:ext cx="192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any T, any N, M1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4" cstate="print"/>
          <a:srcRect l="11705" b="72404"/>
          <a:stretch>
            <a:fillRect/>
          </a:stretch>
        </p:blipFill>
        <p:spPr bwMode="auto">
          <a:xfrm>
            <a:off x="457200" y="4800600"/>
            <a:ext cx="8077200" cy="18208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648200" y="914400"/>
            <a:ext cx="403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Why is Colon cancer metastasis common in liver?</a:t>
            </a:r>
          </a:p>
          <a:p>
            <a:r>
              <a:rPr lang="en-US"/>
              <a:t>Why does rectal cancer metastasizes  to lung more frequently?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Hereditary CRC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dirty="0" smtClean="0"/>
              <a:t>In 1-15 % of patients there seems to be a hereditary predisposition to colorectal cancer</a:t>
            </a:r>
            <a:r>
              <a:rPr lang="en-US" sz="2800" dirty="0" smtClean="0"/>
              <a:t> </a:t>
            </a:r>
          </a:p>
          <a:p>
            <a:pPr eaLnBrk="1" hangingPunct="1">
              <a:defRPr/>
            </a:pPr>
            <a:r>
              <a:rPr lang="en-GB" sz="2800" dirty="0" smtClean="0"/>
              <a:t>Familial adenomatous polyposis (FAP) is inherited in an autosomal dominant fashion and has been shown to involve germline mutations and deletions of </a:t>
            </a:r>
            <a:r>
              <a:rPr lang="en-GB" sz="2800" i="1" dirty="0" smtClean="0"/>
              <a:t>APC</a:t>
            </a:r>
            <a:r>
              <a:rPr lang="en-GB" sz="2800" dirty="0" smtClean="0"/>
              <a:t> alleles </a:t>
            </a:r>
          </a:p>
          <a:p>
            <a:pPr eaLnBrk="1" hangingPunct="1">
              <a:defRPr/>
            </a:pPr>
            <a:r>
              <a:rPr lang="en-GB" sz="2800" dirty="0" smtClean="0"/>
              <a:t>Hereditary non-polyposis coli (HNPCC) is another autosomal dominant hereditary disease</a:t>
            </a:r>
            <a:r>
              <a:rPr lang="en-US" sz="28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Hereditary CRC (FAP)</a:t>
            </a:r>
          </a:p>
        </p:txBody>
      </p:sp>
      <p:pic>
        <p:nvPicPr>
          <p:cNvPr id="22531" name="Picture 5" descr="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50371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7" descr="3d10co~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9800"/>
            <a:ext cx="37909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ig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5715000" y="1022350"/>
            <a:ext cx="34290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Nuclear-cytoplasmic shuttling of  -catenin. In normal, non-stimulated cells,  -catenin (indicated here as ' ') is bound to various interacting partners. Its distribution is therefore dictated by (a) retention in the nucleus, the cytoplasm and at the plasma membrane; (b) degradation in the cytoplasm; and (c) the movements of APC. In tumor cells (or Wnt-stimulated cells),  -catenin accrues to very high levels and is likely to shuttle independently of APC (wild-type or mutant). Some tumor-associated forms of  -catenin may show reduced anchorage by E-cadherin (Chan </a:t>
            </a:r>
            <a:r>
              <a:rPr lang="en-US" sz="1400" i="1"/>
              <a:t>et al</a:t>
            </a:r>
            <a:r>
              <a:rPr lang="en-US" sz="1400"/>
              <a:t>., 2002). The functional implications of  -catenin shuttling are poorly understood.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HNPCC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Individuals with HNPCC are prone to develop right-sided colorectal cancer at a young age.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Cancer is poorly differentiated and Patients’ survival is better.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Development of carcinoma of the </a:t>
            </a:r>
            <a:r>
              <a:rPr lang="en-GB" sz="2800" dirty="0" err="1" smtClean="0"/>
              <a:t>endometrium</a:t>
            </a:r>
            <a:r>
              <a:rPr lang="en-GB" sz="2800" dirty="0" smtClean="0"/>
              <a:t>, ovary, breast, stomach and urinary tract</a:t>
            </a:r>
            <a:r>
              <a:rPr lang="en-US" sz="2800" dirty="0" smtClean="0"/>
              <a:t> 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Mutation or deletion of mismatch repair genes </a:t>
            </a:r>
            <a:r>
              <a:rPr lang="en-GB" sz="2800" i="1" dirty="0" smtClean="0"/>
              <a:t>MLH1</a:t>
            </a:r>
            <a:r>
              <a:rPr lang="en-GB" sz="2800" dirty="0" smtClean="0"/>
              <a:t> or </a:t>
            </a:r>
            <a:r>
              <a:rPr lang="en-GB" sz="2800" i="1" dirty="0" smtClean="0"/>
              <a:t>MSH2</a:t>
            </a:r>
            <a:r>
              <a:rPr lang="en-GB" sz="2800" dirty="0" smtClean="0"/>
              <a:t> or MSH6 or PMS2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800" dirty="0" smtClean="0"/>
              <a:t>13 % of sporadic colorectal cancers harbour defective mismatch repair genes </a:t>
            </a:r>
            <a:r>
              <a:rPr lang="en-GB" sz="2800" i="1" dirty="0" smtClean="0"/>
              <a:t>MSH2</a:t>
            </a:r>
            <a:r>
              <a:rPr lang="en-GB" sz="2800" dirty="0" smtClean="0"/>
              <a:t> and </a:t>
            </a:r>
            <a:r>
              <a:rPr lang="en-GB" sz="2800" i="1" dirty="0" smtClean="0"/>
              <a:t>MLH1</a:t>
            </a:r>
            <a:r>
              <a:rPr lang="en-US" sz="2800" dirty="0" smtClean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763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/>
              <a:t>A.  Amsterdam</a:t>
            </a:r>
          </a:p>
          <a:p>
            <a:pPr eaLnBrk="0" hangingPunct="0"/>
            <a:r>
              <a:rPr lang="en-US"/>
              <a:t> </a:t>
            </a:r>
          </a:p>
          <a:p>
            <a:pPr eaLnBrk="0" hangingPunct="0"/>
            <a:r>
              <a:rPr lang="en-US"/>
              <a:t>1.      At least 3 relatives with colorectal cancer.</a:t>
            </a:r>
          </a:p>
          <a:p>
            <a:pPr eaLnBrk="0" hangingPunct="0"/>
            <a:r>
              <a:rPr lang="en-US"/>
              <a:t>2.      At least 2 generations affected.</a:t>
            </a:r>
          </a:p>
          <a:p>
            <a:pPr eaLnBrk="0" hangingPunct="0"/>
            <a:r>
              <a:rPr lang="en-US"/>
              <a:t>3.      At least one case diagnosed before the age of 50yr.</a:t>
            </a:r>
          </a:p>
          <a:p>
            <a:pPr eaLnBrk="0" hangingPunct="0"/>
            <a:r>
              <a:rPr lang="en-US" i="1"/>
              <a:t>               </a:t>
            </a:r>
            <a:r>
              <a:rPr lang="en-US" b="1" i="1"/>
              <a:t>NOTE: ALL CRITERIA MUST BE MET.</a:t>
            </a:r>
          </a:p>
          <a:p>
            <a:pPr eaLnBrk="0" hangingPunct="0"/>
            <a:endParaRPr lang="en-US" b="1" i="1"/>
          </a:p>
          <a:p>
            <a:pPr eaLnBrk="0" hangingPunct="0"/>
            <a:r>
              <a:rPr lang="en-US" b="1"/>
              <a:t>B.   Bethesda</a:t>
            </a:r>
          </a:p>
          <a:p>
            <a:pPr eaLnBrk="0" hangingPunct="0"/>
            <a:r>
              <a:rPr lang="en-US"/>
              <a:t> </a:t>
            </a:r>
          </a:p>
          <a:p>
            <a:pPr eaLnBrk="0" hangingPunct="0"/>
            <a:r>
              <a:rPr lang="en-US"/>
              <a:t>1.      Individuals with cancer in families that fulfill Amsterdam criteria.</a:t>
            </a:r>
          </a:p>
          <a:p>
            <a:pPr eaLnBrk="0" hangingPunct="0"/>
            <a:r>
              <a:rPr lang="en-US"/>
              <a:t>2.      Individual with 2 HNPCC- related cancers, including synchronous and metachronous CRCs or associated extracolonic cancers.</a:t>
            </a:r>
          </a:p>
          <a:p>
            <a:pPr eaLnBrk="0" hangingPunct="0"/>
            <a:r>
              <a:rPr lang="en-US"/>
              <a:t>3.      Individuals with CRC and first- degree relative with CRC and/or HNPCC – related extracolonic cancer and/or colorectal adenoma; 1 of the cancers diagnosed at </a:t>
            </a:r>
            <a:r>
              <a:rPr lang="en-US">
                <a:sym typeface="Symbol" pitchFamily="18" charset="2"/>
              </a:rPr>
              <a:t></a:t>
            </a:r>
            <a:r>
              <a:rPr lang="en-US"/>
              <a:t> 45 yr and the adenoma diagnosed at </a:t>
            </a:r>
            <a:r>
              <a:rPr lang="en-US">
                <a:sym typeface="Symbol" pitchFamily="18" charset="2"/>
              </a:rPr>
              <a:t></a:t>
            </a:r>
            <a:r>
              <a:rPr lang="en-US"/>
              <a:t> 40 yr.</a:t>
            </a:r>
          </a:p>
          <a:p>
            <a:pPr eaLnBrk="0" hangingPunct="0"/>
            <a:r>
              <a:rPr lang="en-US"/>
              <a:t>4.      Individual with CRC or endometrial cancer diagnosed at </a:t>
            </a:r>
            <a:r>
              <a:rPr lang="en-US">
                <a:sym typeface="Symbol" pitchFamily="18" charset="2"/>
              </a:rPr>
              <a:t></a:t>
            </a:r>
            <a:r>
              <a:rPr lang="en-US"/>
              <a:t> 45 yr.</a:t>
            </a:r>
          </a:p>
          <a:p>
            <a:pPr eaLnBrk="0" hangingPunct="0"/>
            <a:r>
              <a:rPr lang="en-US"/>
              <a:t>5.      Individual with right –sided CRC with an undifferentiated pattern (solid/ cribiform ) on histopathology diagnosed at </a:t>
            </a:r>
            <a:r>
              <a:rPr lang="en-US">
                <a:sym typeface="Symbol" pitchFamily="18" charset="2"/>
              </a:rPr>
              <a:t></a:t>
            </a:r>
            <a:r>
              <a:rPr lang="en-US"/>
              <a:t> 45 yr.</a:t>
            </a:r>
          </a:p>
          <a:p>
            <a:pPr eaLnBrk="0" hangingPunct="0"/>
            <a:r>
              <a:rPr lang="en-US"/>
              <a:t>6.      Individuals with signet-type CRC diagnosed at </a:t>
            </a:r>
            <a:r>
              <a:rPr lang="en-US">
                <a:sym typeface="Symbol" pitchFamily="18" charset="2"/>
              </a:rPr>
              <a:t></a:t>
            </a:r>
            <a:r>
              <a:rPr lang="en-US"/>
              <a:t> 45.</a:t>
            </a:r>
          </a:p>
          <a:p>
            <a:pPr eaLnBrk="0" hangingPunct="0"/>
            <a:r>
              <a:rPr lang="en-US"/>
              <a:t>7.      Individuals with adenomas diagnosed at </a:t>
            </a:r>
            <a:r>
              <a:rPr lang="en-US">
                <a:sym typeface="Symbol" pitchFamily="18" charset="2"/>
              </a:rPr>
              <a:t></a:t>
            </a:r>
            <a:r>
              <a:rPr lang="en-US"/>
              <a:t> 45yr.</a:t>
            </a:r>
          </a:p>
          <a:p>
            <a:pPr eaLnBrk="0" hangingPunct="0"/>
            <a:r>
              <a:rPr lang="en-US"/>
              <a:t>                   </a:t>
            </a:r>
            <a:r>
              <a:rPr lang="en-US" b="1" i="1"/>
              <a:t>NOTE:  MEETING ANY FEATURES IS SUFFICIENT.</a:t>
            </a:r>
            <a:endParaRPr lang="en-US"/>
          </a:p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HNPCC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Family history</a:t>
            </a:r>
          </a:p>
          <a:p>
            <a:pPr eaLnBrk="1" hangingPunct="1">
              <a:defRPr/>
            </a:pPr>
            <a:r>
              <a:rPr lang="en-US" sz="2800" dirty="0" smtClean="0"/>
              <a:t>Young</a:t>
            </a:r>
          </a:p>
          <a:p>
            <a:pPr eaLnBrk="1" hangingPunct="1">
              <a:defRPr/>
            </a:pPr>
            <a:r>
              <a:rPr lang="en-US" sz="2800" dirty="0" smtClean="0"/>
              <a:t>Cancers are right sided</a:t>
            </a:r>
          </a:p>
          <a:p>
            <a:pPr eaLnBrk="1" hangingPunct="1">
              <a:defRPr/>
            </a:pPr>
            <a:r>
              <a:rPr lang="en-US" sz="2800" dirty="0" smtClean="0"/>
              <a:t>Poorly differentiated</a:t>
            </a:r>
          </a:p>
          <a:p>
            <a:pPr eaLnBrk="1" hangingPunct="1">
              <a:defRPr/>
            </a:pPr>
            <a:r>
              <a:rPr lang="en-US" sz="2800" dirty="0" smtClean="0"/>
              <a:t>Inflammatory infiltrate lymphoid aggregate </a:t>
            </a:r>
          </a:p>
          <a:p>
            <a:pPr eaLnBrk="1" hangingPunct="1">
              <a:defRPr/>
            </a:pPr>
            <a:r>
              <a:rPr lang="en-US" sz="2800" dirty="0" smtClean="0"/>
              <a:t>Better survival</a:t>
            </a:r>
          </a:p>
          <a:p>
            <a:pPr eaLnBrk="1" hangingPunct="1">
              <a:defRPr/>
            </a:pPr>
            <a:r>
              <a:rPr lang="en-US" sz="2800" u="sng" dirty="0" smtClean="0"/>
              <a:t>Germline</a:t>
            </a:r>
            <a:r>
              <a:rPr lang="en-US" sz="2800" dirty="0" smtClean="0"/>
              <a:t> Mutation in MLH1, or MSH2, or PMS2 or MSH6. ?MUTY</a:t>
            </a:r>
          </a:p>
          <a:p>
            <a:pPr eaLnBrk="1" hangingPunct="1">
              <a:defRPr/>
            </a:pPr>
            <a:r>
              <a:rPr lang="en-US" sz="2800" dirty="0" smtClean="0"/>
              <a:t>Importance of counseling the family, prophylactic therapy and monitoring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KW" smtClean="0">
              <a:effectLst/>
            </a:endParaRPr>
          </a:p>
        </p:txBody>
      </p:sp>
      <p:pic>
        <p:nvPicPr>
          <p:cNvPr id="27651" name="Picture 1" descr="C:\Users\Dr. Makia Marafie\Documents\HNPCC-09\family 1 pedigree affected status 051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212725"/>
            <a:ext cx="891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 descr="prob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124200"/>
            <a:ext cx="594360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1295400" y="6096000"/>
            <a:ext cx="660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Arial" pitchFamily="34" charset="0"/>
              </a:rPr>
              <a:t>MSH2 exon 2 showing 226C&gt;T heterozygous mutation (Arrow)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Summary and implications</a:t>
            </a:r>
            <a:endParaRPr lang="en-US" dirty="0"/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685800" y="3657600"/>
            <a:ext cx="60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CRC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47800" y="2667000"/>
            <a:ext cx="1371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346200" y="3841750"/>
            <a:ext cx="183673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8" name="TextBox 8"/>
          <p:cNvSpPr txBox="1">
            <a:spLocks noChangeArrowheads="1"/>
          </p:cNvSpPr>
          <p:nvPr/>
        </p:nvSpPr>
        <p:spPr bwMode="auto">
          <a:xfrm>
            <a:off x="3182938" y="2133600"/>
            <a:ext cx="3132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Hereditary: FAP, HNPCC  MSI</a:t>
            </a:r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3352800" y="3657600"/>
            <a:ext cx="1054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Sporadic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78338" y="3162300"/>
            <a:ext cx="1371600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1" name="TextBox 12"/>
          <p:cNvSpPr txBox="1">
            <a:spLocks noChangeArrowheads="1"/>
          </p:cNvSpPr>
          <p:nvPr/>
        </p:nvSpPr>
        <p:spPr bwMode="auto">
          <a:xfrm>
            <a:off x="6019800" y="2978150"/>
            <a:ext cx="2533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MSI</a:t>
            </a:r>
          </a:p>
          <a:p>
            <a:r>
              <a:rPr lang="en-US"/>
              <a:t>Serrated BRAF, CIMP-H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478338" y="3841750"/>
            <a:ext cx="1371600" cy="730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TextBox 15"/>
          <p:cNvSpPr txBox="1">
            <a:spLocks noChangeArrowheads="1"/>
          </p:cNvSpPr>
          <p:nvPr/>
        </p:nvSpPr>
        <p:spPr bwMode="auto">
          <a:xfrm>
            <a:off x="5845175" y="4572000"/>
            <a:ext cx="326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MSS, CIN, p53, Ki-Ras, miRNA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7425" y="5486400"/>
            <a:ext cx="385286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u="sng" dirty="0">
                <a:latin typeface="Tahoma" charset="0"/>
                <a:cs typeface="Arial" charset="0"/>
              </a:rPr>
              <a:t>Personalized/tailored therapies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Tahoma" charset="0"/>
                <a:cs typeface="Arial" charset="0"/>
              </a:rPr>
              <a:t>Ki-ras and Cetuximab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Tahoma" charset="0"/>
                <a:cs typeface="Arial" charset="0"/>
              </a:rPr>
              <a:t>BRAF and </a:t>
            </a:r>
            <a:r>
              <a:rPr lang="en-US" dirty="0" err="1">
                <a:latin typeface="Tahoma" charset="0"/>
                <a:cs typeface="Arial" charset="0"/>
              </a:rPr>
              <a:t>Vemurafenib</a:t>
            </a:r>
            <a:endParaRPr lang="en-US" dirty="0">
              <a:latin typeface="Tahoma" charset="0"/>
              <a:cs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neoplasms of </a:t>
            </a:r>
            <a:r>
              <a:rPr lang="en-US" dirty="0" err="1" smtClean="0"/>
              <a:t>Colorectum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GIST</a:t>
            </a:r>
          </a:p>
          <a:p>
            <a:pPr>
              <a:defRPr/>
            </a:pPr>
            <a:r>
              <a:rPr lang="en-US" dirty="0" smtClean="0"/>
              <a:t>Lymphoma</a:t>
            </a:r>
          </a:p>
          <a:p>
            <a:pPr>
              <a:defRPr/>
            </a:pPr>
            <a:r>
              <a:rPr lang="en-US" dirty="0" err="1" smtClean="0"/>
              <a:t>Neuroendocrine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Polyps</a:t>
            </a: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/>
          <a:lstStyle/>
          <a:p>
            <a:r>
              <a:rPr lang="en-US" sz="2400" smtClean="0">
                <a:effectLst/>
              </a:rPr>
              <a:t>ANY mucosal bulging, blebbing, or bump</a:t>
            </a:r>
          </a:p>
          <a:p>
            <a:r>
              <a:rPr lang="en-US" sz="2400" smtClean="0">
                <a:effectLst/>
              </a:rPr>
              <a:t>NON-NEOPLASTIC e.g Inflammatory, hyperplastic, hamartomatous.</a:t>
            </a:r>
          </a:p>
          <a:p>
            <a:r>
              <a:rPr lang="en-US" sz="2400" smtClean="0">
                <a:effectLst/>
              </a:rPr>
              <a:t>NEOPLASTIC (pre-malignant ): adenomatous.</a:t>
            </a:r>
          </a:p>
          <a:p>
            <a:pPr lvl="1"/>
            <a:r>
              <a:rPr lang="en-US" sz="2000" smtClean="0">
                <a:effectLst/>
              </a:rPr>
              <a:t>TUBULAR vs. VILLOUS vs. TUBULOVILLOUS</a:t>
            </a:r>
            <a:endParaRPr lang="en-US" sz="2400" smtClean="0">
              <a:effectLst/>
            </a:endParaRPr>
          </a:p>
          <a:p>
            <a:r>
              <a:rPr lang="en-US" sz="2400" smtClean="0">
                <a:effectLst/>
              </a:rPr>
              <a:t>SESSILE vs. PEDUNCULATED</a:t>
            </a:r>
          </a:p>
          <a:p>
            <a:r>
              <a:rPr lang="en-US" sz="2400" smtClean="0">
                <a:effectLst/>
              </a:rPr>
              <a:t>Familial polyposis syndromes</a:t>
            </a:r>
          </a:p>
          <a:p>
            <a:pPr lvl="1"/>
            <a:r>
              <a:rPr lang="en-US" sz="2000" smtClean="0">
                <a:effectLst/>
              </a:rPr>
              <a:t>NON-NEOPLASTIC: hamartomatous</a:t>
            </a:r>
          </a:p>
          <a:p>
            <a:pPr lvl="1"/>
            <a:r>
              <a:rPr lang="en-US" sz="2000" smtClean="0">
                <a:effectLst/>
              </a:rPr>
              <a:t>NEOPLASTIC:  ADENOMATOSIS</a:t>
            </a:r>
          </a:p>
          <a:p>
            <a:r>
              <a:rPr lang="en-US" sz="2400" smtClean="0">
                <a:effectLst/>
              </a:rPr>
              <a:t>HNPCC:  (Hereditary Non Polyposis Colorectal Cancer)</a:t>
            </a:r>
          </a:p>
          <a:p>
            <a:endParaRPr lang="en-US" sz="2400" smtClean="0">
              <a:effectLst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Thank you 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Any question?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1727200"/>
            <a:ext cx="150495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Hyperplastic Polyps and serrated molecular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981200"/>
            <a:ext cx="4267200" cy="4114800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H&amp;E stains of two hyperplastic polyps (HP) described as sessile serrated adenoma (SSA) by </a:t>
            </a:r>
            <a:r>
              <a:rPr lang="en-US" sz="1800" dirty="0" err="1" smtClean="0"/>
              <a:t>Torlakovic</a:t>
            </a:r>
            <a:r>
              <a:rPr lang="en-US" sz="1800" dirty="0" smtClean="0"/>
              <a:t> et al and Goldstein et al. (A) Low power view of a variant HP in which there is a </a:t>
            </a:r>
            <a:r>
              <a:rPr lang="en-US" sz="1800" b="1" dirty="0" err="1" smtClean="0"/>
              <a:t>hypermucinous</a:t>
            </a:r>
            <a:r>
              <a:rPr lang="en-US" sz="1800" b="1" dirty="0" smtClean="0"/>
              <a:t> epithelium showing crypt dilatation </a:t>
            </a:r>
            <a:r>
              <a:rPr lang="en-US" sz="1800" dirty="0" smtClean="0"/>
              <a:t>and </a:t>
            </a:r>
            <a:r>
              <a:rPr lang="en-US" sz="1800" b="1" dirty="0" smtClean="0"/>
              <a:t>horizontal extension of crypts immediately above the muscularis mucosae. </a:t>
            </a:r>
            <a:r>
              <a:rPr lang="en-US" sz="1800" dirty="0" smtClean="0"/>
              <a:t>(B) Medium power magnification of a variant HP showing exaggerated serration, crypt dilatation, and crypt branching, but </a:t>
            </a:r>
            <a:r>
              <a:rPr lang="en-US" sz="1800" b="1" dirty="0" smtClean="0">
                <a:solidFill>
                  <a:srgbClr val="FF0000"/>
                </a:solidFill>
              </a:rPr>
              <a:t>no</a:t>
            </a:r>
            <a:r>
              <a:rPr lang="en-US" sz="1800" dirty="0" smtClean="0"/>
              <a:t> definite evidence of dysplasia.</a:t>
            </a:r>
            <a:endParaRPr lang="en-US" sz="1800" dirty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 l="1430" t="12000" r="5357" b="11810"/>
          <a:stretch>
            <a:fillRect/>
          </a:stretch>
        </p:blipFill>
        <p:spPr bwMode="auto">
          <a:xfrm>
            <a:off x="100013" y="3581400"/>
            <a:ext cx="49307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6575" y="1143000"/>
            <a:ext cx="5741988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895600" y="457200"/>
            <a:ext cx="3733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Hyperplastic Polyp</a:t>
            </a: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1792288" y="5010150"/>
            <a:ext cx="45720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hypermucinous epithelium </a:t>
            </a:r>
          </a:p>
          <a:p>
            <a:r>
              <a:rPr lang="en-US" b="1"/>
              <a:t> crypt dilatation </a:t>
            </a:r>
            <a:r>
              <a:rPr lang="en-US"/>
              <a:t>and </a:t>
            </a:r>
            <a:r>
              <a:rPr lang="en-US" b="1"/>
              <a:t>horizontal extension of crypts</a:t>
            </a:r>
          </a:p>
          <a:p>
            <a:r>
              <a:rPr lang="en-US" b="1"/>
              <a:t>?Pathogenesis:</a:t>
            </a:r>
          </a:p>
          <a:p>
            <a:r>
              <a:rPr lang="en-US" b="1"/>
              <a:t>	</a:t>
            </a:r>
            <a:r>
              <a:rPr lang="en-US" sz="1400" b="1">
                <a:solidFill>
                  <a:srgbClr val="FF66CC"/>
                </a:solidFill>
              </a:rPr>
              <a:t>Malignant Potential higher than previously thought.</a:t>
            </a:r>
          </a:p>
          <a:p>
            <a:r>
              <a:rPr lang="en-US" sz="1400" b="1">
                <a:solidFill>
                  <a:srgbClr val="FF66CC"/>
                </a:solidFill>
              </a:rPr>
              <a:t>	BRAF mutation V600E, CIMP-H, MSI 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f4-u1"/>
          <p:cNvPicPr>
            <a:picLocks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1143000"/>
            <a:ext cx="3657600" cy="3578225"/>
          </a:xfrm>
          <a:noFill/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 cstate="print"/>
          <a:srcRect l="9195" t="4893" r="15402" b="11926"/>
          <a:stretch>
            <a:fillRect/>
          </a:stretch>
        </p:blipFill>
        <p:spPr bwMode="auto">
          <a:xfrm>
            <a:off x="4800600" y="4800600"/>
            <a:ext cx="21336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5" cstate="print"/>
          <a:srcRect l="12172" t="3185" r="11456" b="5095"/>
          <a:stretch>
            <a:fillRect/>
          </a:stretch>
        </p:blipFill>
        <p:spPr bwMode="auto">
          <a:xfrm>
            <a:off x="2667000" y="4800600"/>
            <a:ext cx="2057400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yn025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791075"/>
            <a:ext cx="20574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0" y="2209800"/>
            <a:ext cx="5105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Macroscopically </a:t>
            </a:r>
          </a:p>
          <a:p>
            <a:endParaRPr lang="en-US" dirty="0"/>
          </a:p>
          <a:p>
            <a:pPr>
              <a:buFontTx/>
              <a:buChar char="•"/>
            </a:pPr>
            <a:r>
              <a:rPr lang="en-US" dirty="0"/>
              <a:t> Flat “undecided” Sessile polyps</a:t>
            </a:r>
          </a:p>
          <a:p>
            <a:pPr>
              <a:buFontTx/>
              <a:buChar char="•"/>
            </a:pPr>
            <a:r>
              <a:rPr lang="en-US" dirty="0"/>
              <a:t>Laterally Spreading Tumors </a:t>
            </a:r>
            <a:endParaRPr lang="en-US" sz="1400" dirty="0">
              <a:solidFill>
                <a:srgbClr val="FF66CC"/>
              </a:solidFill>
            </a:endParaRPr>
          </a:p>
          <a:p>
            <a:pPr>
              <a:buFontTx/>
              <a:buChar char="•"/>
            </a:pPr>
            <a:r>
              <a:rPr lang="en-US" dirty="0"/>
              <a:t>Protruding: </a:t>
            </a:r>
            <a:r>
              <a:rPr lang="en-US" dirty="0" err="1"/>
              <a:t>Pedunculated</a:t>
            </a:r>
            <a:r>
              <a:rPr lang="en-US" dirty="0"/>
              <a:t> /neck</a:t>
            </a:r>
            <a:r>
              <a:rPr lang="en-US" dirty="0">
                <a:solidFill>
                  <a:srgbClr val="FF66CC"/>
                </a:solidFill>
              </a:rPr>
              <a:t> </a:t>
            </a:r>
            <a:endParaRPr lang="en-US" sz="1400" dirty="0"/>
          </a:p>
          <a:p>
            <a:endParaRPr lang="en-US" dirty="0"/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Classical </a:t>
            </a:r>
          </a:p>
          <a:p>
            <a:pPr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Adenomas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f4-u1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 l="58490"/>
          <a:stretch>
            <a:fillRect/>
          </a:stretch>
        </p:blipFill>
        <p:spPr>
          <a:xfrm>
            <a:off x="5105400" y="2438400"/>
            <a:ext cx="1358900" cy="1828800"/>
          </a:xfrm>
          <a:noFill/>
        </p:spPr>
      </p:pic>
      <p:sp>
        <p:nvSpPr>
          <p:cNvPr id="8195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20855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Dysplasia</a:t>
            </a:r>
          </a:p>
          <a:p>
            <a:r>
              <a:rPr lang="en-US" dirty="0"/>
              <a:t>Is there invasion??</a:t>
            </a:r>
          </a:p>
          <a:p>
            <a:r>
              <a:rPr lang="en-US" dirty="0"/>
              <a:t>Is this cancer??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304800" y="1981200"/>
            <a:ext cx="3429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GB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Dysplasia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: low or high grade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No invasion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Minority of adenomas progress to cancer. Why?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Arial" charset="0"/>
            </a:endParaRPr>
          </a:p>
        </p:txBody>
      </p:sp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609600"/>
            <a:ext cx="18288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 descr="colonic adenoma1.jpg"/>
          <p:cNvPicPr>
            <a:picLocks noChangeAspect="1"/>
          </p:cNvPicPr>
          <p:nvPr/>
        </p:nvPicPr>
        <p:blipFill>
          <a:blip r:embed="rId5" cstate="print"/>
          <a:srcRect r="51207" b="50648"/>
          <a:stretch>
            <a:fillRect/>
          </a:stretch>
        </p:blipFill>
        <p:spPr bwMode="auto">
          <a:xfrm>
            <a:off x="6629400" y="2438400"/>
            <a:ext cx="1539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colonic adenoma1.jpg"/>
          <p:cNvPicPr>
            <a:picLocks noChangeAspect="1"/>
          </p:cNvPicPr>
          <p:nvPr/>
        </p:nvPicPr>
        <p:blipFill>
          <a:blip r:embed="rId5" cstate="print"/>
          <a:srcRect l="50317" b="50648"/>
          <a:stretch>
            <a:fillRect/>
          </a:stretch>
        </p:blipFill>
        <p:spPr bwMode="auto">
          <a:xfrm>
            <a:off x="7086600" y="533400"/>
            <a:ext cx="1568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365125" y="1098550"/>
            <a:ext cx="32908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Microscopically</a:t>
            </a:r>
          </a:p>
          <a:p>
            <a:endParaRPr lang="en-US"/>
          </a:p>
          <a:p>
            <a:r>
              <a:rPr lang="en-US"/>
              <a:t>Villous, tubular or tubulovillous</a:t>
            </a:r>
          </a:p>
        </p:txBody>
      </p:sp>
      <p:pic>
        <p:nvPicPr>
          <p:cNvPr id="8201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4419600"/>
            <a:ext cx="319087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15"/>
          <p:cNvSpPr txBox="1">
            <a:spLocks noChangeArrowheads="1"/>
          </p:cNvSpPr>
          <p:nvPr/>
        </p:nvSpPr>
        <p:spPr bwMode="auto">
          <a:xfrm>
            <a:off x="4191000" y="1066800"/>
            <a:ext cx="830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Villous</a:t>
            </a:r>
          </a:p>
        </p:txBody>
      </p:sp>
      <p:sp>
        <p:nvSpPr>
          <p:cNvPr id="8203" name="Text Box 16"/>
          <p:cNvSpPr txBox="1">
            <a:spLocks noChangeArrowheads="1"/>
          </p:cNvSpPr>
          <p:nvPr/>
        </p:nvSpPr>
        <p:spPr bwMode="auto">
          <a:xfrm>
            <a:off x="4191000" y="2971800"/>
            <a:ext cx="954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Tubular</a:t>
            </a:r>
          </a:p>
        </p:txBody>
      </p:sp>
      <p:sp>
        <p:nvSpPr>
          <p:cNvPr id="8204" name="Text Box 17"/>
          <p:cNvSpPr txBox="1">
            <a:spLocks noChangeArrowheads="1"/>
          </p:cNvSpPr>
          <p:nvPr/>
        </p:nvSpPr>
        <p:spPr bwMode="auto">
          <a:xfrm>
            <a:off x="3657600" y="5410200"/>
            <a:ext cx="149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Tubulovillous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228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 Remember: CRC </a:t>
            </a: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  <a:cs typeface="Arial" charset="0"/>
              </a:rPr>
              <a:t>arises sporadically from pre-malignant adenomas</a:t>
            </a:r>
            <a:endParaRPr lang="en-GB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Factors determining risk of malignant transformation within</a:t>
            </a:r>
          </a:p>
          <a:p>
            <a:r>
              <a:rPr lang="en-US" b="1" dirty="0"/>
              <a:t>colonic </a:t>
            </a:r>
            <a:r>
              <a:rPr lang="en-US" b="1" dirty="0" err="1"/>
              <a:t>adenomatous</a:t>
            </a:r>
            <a:r>
              <a:rPr lang="en-US" b="1" dirty="0"/>
              <a:t> polyps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/>
          </a:p>
          <a:p>
            <a:r>
              <a:rPr lang="en-US" b="1" smtClean="0"/>
              <a:t>High </a:t>
            </a:r>
            <a:r>
              <a:rPr lang="en-US" b="1" dirty="0"/>
              <a:t>risk</a:t>
            </a:r>
          </a:p>
          <a:p>
            <a:r>
              <a:rPr lang="en-US" dirty="0"/>
              <a:t>Large size (especially &gt; 1.5 cm)</a:t>
            </a:r>
          </a:p>
          <a:p>
            <a:r>
              <a:rPr lang="en-US" dirty="0"/>
              <a:t>Sessile or flat</a:t>
            </a:r>
          </a:p>
          <a:p>
            <a:r>
              <a:rPr lang="en-US" dirty="0"/>
              <a:t>Severe dysplasia</a:t>
            </a:r>
          </a:p>
          <a:p>
            <a:r>
              <a:rPr lang="en-US" dirty="0" smtClean="0"/>
              <a:t>Villous architecture</a:t>
            </a:r>
            <a:endParaRPr lang="en-US" dirty="0" smtClean="0"/>
          </a:p>
          <a:p>
            <a:r>
              <a:rPr lang="en-US" dirty="0" smtClean="0"/>
              <a:t>Presence </a:t>
            </a:r>
            <a:r>
              <a:rPr lang="en-US" dirty="0"/>
              <a:t>of </a:t>
            </a:r>
            <a:r>
              <a:rPr lang="en-US" dirty="0" err="1"/>
              <a:t>squamous</a:t>
            </a:r>
            <a:r>
              <a:rPr lang="en-US" dirty="0"/>
              <a:t> </a:t>
            </a:r>
            <a:r>
              <a:rPr lang="en-US" dirty="0" err="1"/>
              <a:t>metaplasia</a:t>
            </a:r>
            <a:endParaRPr lang="en-US" dirty="0"/>
          </a:p>
          <a:p>
            <a:r>
              <a:rPr lang="en-US" dirty="0" err="1" smtClean="0"/>
              <a:t>Polyposis</a:t>
            </a:r>
            <a:r>
              <a:rPr lang="en-US" dirty="0" smtClean="0"/>
              <a:t> </a:t>
            </a:r>
            <a:r>
              <a:rPr lang="en-US" dirty="0"/>
              <a:t>syndrome (multiple polyps)</a:t>
            </a:r>
          </a:p>
          <a:p>
            <a:endParaRPr lang="en-US" b="1" dirty="0" smtClean="0"/>
          </a:p>
          <a:p>
            <a:r>
              <a:rPr lang="en-US" b="1" dirty="0" smtClean="0"/>
              <a:t>Low </a:t>
            </a:r>
            <a:r>
              <a:rPr lang="en-US" b="1" dirty="0"/>
              <a:t>risk</a:t>
            </a:r>
          </a:p>
          <a:p>
            <a:r>
              <a:rPr lang="en-US" dirty="0"/>
              <a:t>Small size (especially &lt; 1.0 cm)</a:t>
            </a:r>
          </a:p>
          <a:p>
            <a:r>
              <a:rPr lang="en-US" dirty="0" err="1"/>
              <a:t>Pedunculated</a:t>
            </a:r>
            <a:endParaRPr lang="en-US" dirty="0"/>
          </a:p>
          <a:p>
            <a:r>
              <a:rPr lang="en-US" dirty="0"/>
              <a:t>Mild dysplasia</a:t>
            </a:r>
          </a:p>
          <a:p>
            <a:r>
              <a:rPr lang="en-US" dirty="0" smtClean="0"/>
              <a:t>Tubular </a:t>
            </a:r>
            <a:r>
              <a:rPr lang="en-US" dirty="0"/>
              <a:t>architecture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metaplastic</a:t>
            </a:r>
            <a:r>
              <a:rPr lang="en-US" dirty="0" smtClean="0"/>
              <a:t> areas</a:t>
            </a:r>
            <a:endParaRPr lang="en-US" dirty="0" smtClean="0"/>
          </a:p>
          <a:p>
            <a:r>
              <a:rPr lang="en-US" dirty="0" smtClean="0"/>
              <a:t>Single </a:t>
            </a:r>
            <a:r>
              <a:rPr lang="en-US" dirty="0"/>
              <a:t>polyp</a:t>
            </a:r>
            <a:endParaRPr lang="ar-KW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Laterally Spreading </a:t>
            </a:r>
            <a:r>
              <a:rPr lang="en-US" dirty="0" err="1" smtClean="0"/>
              <a:t>Tumours</a:t>
            </a:r>
            <a:endParaRPr 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388620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 l="15237" t="10333" r="26785" b="14047"/>
          <a:stretch>
            <a:fillRect/>
          </a:stretch>
        </p:blipFill>
        <p:spPr bwMode="auto">
          <a:xfrm>
            <a:off x="4191000" y="1981200"/>
            <a:ext cx="4583113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021263" y="5745163"/>
            <a:ext cx="377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0.2 percent indigo carmine solution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2451</TotalTime>
  <Words>1037</Words>
  <Application>Microsoft Office PowerPoint</Application>
  <PresentationFormat>On-screen Show (4:3)</PresentationFormat>
  <Paragraphs>231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Tahoma</vt:lpstr>
      <vt:lpstr>Arial</vt:lpstr>
      <vt:lpstr>Wingdings</vt:lpstr>
      <vt:lpstr>Calibri</vt:lpstr>
      <vt:lpstr>Times New Roman</vt:lpstr>
      <vt:lpstr>Symbol</vt:lpstr>
      <vt:lpstr>Textured</vt:lpstr>
      <vt:lpstr>Colorectal cancer </vt:lpstr>
      <vt:lpstr>Objectives</vt:lpstr>
      <vt:lpstr>Polyps</vt:lpstr>
      <vt:lpstr>Hyperplastic Polyps and serrated molecular pathway</vt:lpstr>
      <vt:lpstr>Slide 5</vt:lpstr>
      <vt:lpstr>Slide 6</vt:lpstr>
      <vt:lpstr>Slide 7</vt:lpstr>
      <vt:lpstr>Slide 8</vt:lpstr>
      <vt:lpstr>Laterally Spreading Tumours</vt:lpstr>
      <vt:lpstr>Multistep progression model</vt:lpstr>
      <vt:lpstr>Slide 11</vt:lpstr>
      <vt:lpstr>CRC</vt:lpstr>
      <vt:lpstr>CRC</vt:lpstr>
      <vt:lpstr>Slide 14</vt:lpstr>
      <vt:lpstr>Slide 15</vt:lpstr>
      <vt:lpstr>Slide 16</vt:lpstr>
      <vt:lpstr>Carcinomas</vt:lpstr>
      <vt:lpstr>Slide 18</vt:lpstr>
      <vt:lpstr>Carcinoma</vt:lpstr>
      <vt:lpstr>Slide 20</vt:lpstr>
      <vt:lpstr>Hereditary CRC</vt:lpstr>
      <vt:lpstr>Hereditary CRC (FAP)</vt:lpstr>
      <vt:lpstr>Slide 23</vt:lpstr>
      <vt:lpstr>HNPCC</vt:lpstr>
      <vt:lpstr>Slide 25</vt:lpstr>
      <vt:lpstr>HNPCC</vt:lpstr>
      <vt:lpstr>Slide 27</vt:lpstr>
      <vt:lpstr>Summary and implications</vt:lpstr>
      <vt:lpstr>Other neoplasms of Colorectum</vt:lpstr>
      <vt:lpstr>Thank you </vt:lpstr>
    </vt:vector>
  </TitlesOfParts>
  <Company>ku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Colorectal cancer</dc:title>
  <dc:creator>FAHD</dc:creator>
  <cp:lastModifiedBy>falmulla</cp:lastModifiedBy>
  <cp:revision>43</cp:revision>
  <dcterms:created xsi:type="dcterms:W3CDTF">2006-02-10T09:20:57Z</dcterms:created>
  <dcterms:modified xsi:type="dcterms:W3CDTF">2012-04-03T04:45:22Z</dcterms:modified>
</cp:coreProperties>
</file>