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361" r:id="rId2"/>
    <p:sldId id="295" r:id="rId3"/>
    <p:sldId id="294" r:id="rId4"/>
    <p:sldId id="357" r:id="rId5"/>
    <p:sldId id="306" r:id="rId6"/>
    <p:sldId id="278" r:id="rId7"/>
    <p:sldId id="336" r:id="rId8"/>
    <p:sldId id="337" r:id="rId9"/>
    <p:sldId id="358" r:id="rId10"/>
    <p:sldId id="359" r:id="rId11"/>
    <p:sldId id="257" r:id="rId12"/>
    <p:sldId id="320" r:id="rId13"/>
    <p:sldId id="338" r:id="rId14"/>
    <p:sldId id="279" r:id="rId15"/>
    <p:sldId id="292" r:id="rId16"/>
    <p:sldId id="314" r:id="rId17"/>
    <p:sldId id="285" r:id="rId18"/>
    <p:sldId id="360" r:id="rId19"/>
    <p:sldId id="349" r:id="rId20"/>
    <p:sldId id="362" r:id="rId21"/>
    <p:sldId id="363" r:id="rId22"/>
    <p:sldId id="282" r:id="rId23"/>
    <p:sldId id="356" r:id="rId24"/>
    <p:sldId id="344" r:id="rId25"/>
    <p:sldId id="355" r:id="rId26"/>
    <p:sldId id="364" r:id="rId27"/>
    <p:sldId id="348" r:id="rId28"/>
    <p:sldId id="291" r:id="rId29"/>
    <p:sldId id="281" r:id="rId30"/>
    <p:sldId id="305" r:id="rId31"/>
    <p:sldId id="334" r:id="rId32"/>
    <p:sldId id="287" r:id="rId33"/>
    <p:sldId id="269" r:id="rId34"/>
    <p:sldId id="365" r:id="rId35"/>
    <p:sldId id="288" r:id="rId36"/>
    <p:sldId id="256" r:id="rId37"/>
    <p:sldId id="335" r:id="rId38"/>
    <p:sldId id="274" r:id="rId39"/>
  </p:sldIdLst>
  <p:sldSz cx="9144000" cy="6858000" type="screen4x3"/>
  <p:notesSz cx="68580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  <a:srgbClr val="FFFF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>
        <p:scale>
          <a:sx n="70" d="100"/>
          <a:sy n="70" d="100"/>
        </p:scale>
        <p:origin x="-1386" y="-16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A61C0B-4A28-478D-8A82-FE623DF24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9035F-2A74-4CC0-8A6E-CE2825D26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3EAD5-B0E7-43E5-9451-35C4F7ECE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8270-28AD-4ADC-83A8-58F97278B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52423-29F4-4913-8E9F-D1A894A29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9FF0B-7394-4148-A76A-0440B5ABA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0492D-65E7-4FB4-A004-6E6983E09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16233-047D-4E68-B268-D088B387E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07DCD-2D39-464B-BB4D-3EE86D36C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ABBCE-F55C-4F94-B6F7-DB1D1438B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D5710-55D7-4D69-90E7-93269A3AA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1D290-4E16-423F-9F42-F36DF2FDE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B7D0A66-7F57-485D-A2FD-ECB472DE5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Ec6yR1LlVg" TargetMode="External"/><Relationship Id="rId2" Type="http://schemas.openxmlformats.org/officeDocument/2006/relationships/hyperlink" Target="http://www.al-mulla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Neoplasia</a:t>
            </a:r>
            <a:endParaRPr lang="ar-KW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87630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Dr. Fahd Al-</a:t>
            </a:r>
            <a:r>
              <a:rPr lang="en-US" dirty="0" err="1" smtClean="0">
                <a:solidFill>
                  <a:schemeClr val="bg1"/>
                </a:solidFill>
              </a:rPr>
              <a:t>Mulla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hlinkClick r:id="rId2"/>
              </a:rPr>
              <a:t>http://www.al-mulla.org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http://www.youtube.com/watch?v=QEc6yR1LlVg</a:t>
            </a:r>
            <a:endParaRPr lang="ar-KW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99"/>
                </a:solidFill>
              </a:rPr>
              <a:t>Anaplasia</a:t>
            </a:r>
            <a:endParaRPr lang="ar-KW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3581400" cy="4114800"/>
          </a:xfrm>
        </p:spPr>
        <p:txBody>
          <a:bodyPr/>
          <a:lstStyle/>
          <a:p>
            <a:r>
              <a:rPr lang="en-US" sz="2400" dirty="0" smtClean="0">
                <a:solidFill>
                  <a:srgbClr val="FFFF99"/>
                </a:solidFill>
              </a:rPr>
              <a:t>Nuclear/</a:t>
            </a:r>
            <a:r>
              <a:rPr lang="en-US" sz="2400" dirty="0" err="1" smtClean="0">
                <a:solidFill>
                  <a:srgbClr val="FFFF99"/>
                </a:solidFill>
              </a:rPr>
              <a:t>cytoplasmic</a:t>
            </a:r>
            <a:r>
              <a:rPr lang="en-US" sz="2400" dirty="0" smtClean="0">
                <a:solidFill>
                  <a:srgbClr val="FFFF99"/>
                </a:solidFill>
              </a:rPr>
              <a:t> ratio</a:t>
            </a:r>
          </a:p>
          <a:p>
            <a:r>
              <a:rPr lang="en-US" sz="2400" dirty="0" err="1" smtClean="0">
                <a:solidFill>
                  <a:srgbClr val="FFFF99"/>
                </a:solidFill>
              </a:rPr>
              <a:t>Hyperchromatism</a:t>
            </a:r>
            <a:endParaRPr lang="en-US" sz="2400" dirty="0" smtClean="0">
              <a:solidFill>
                <a:srgbClr val="FFFF99"/>
              </a:solidFill>
            </a:endParaRPr>
          </a:p>
          <a:p>
            <a:r>
              <a:rPr lang="en-US" sz="2400" dirty="0" smtClean="0">
                <a:solidFill>
                  <a:srgbClr val="FFFF99"/>
                </a:solidFill>
              </a:rPr>
              <a:t>Mitosis/abnormal</a:t>
            </a:r>
          </a:p>
          <a:p>
            <a:r>
              <a:rPr lang="en-US" sz="2400" dirty="0" err="1" smtClean="0">
                <a:solidFill>
                  <a:srgbClr val="FFFF99"/>
                </a:solidFill>
              </a:rPr>
              <a:t>Pleomorphism</a:t>
            </a:r>
            <a:endParaRPr lang="en-US" sz="2400" dirty="0" smtClean="0">
              <a:solidFill>
                <a:srgbClr val="FFFF99"/>
              </a:solidFill>
            </a:endParaRPr>
          </a:p>
          <a:p>
            <a:endParaRPr lang="en-US" sz="2400" dirty="0" smtClean="0">
              <a:solidFill>
                <a:srgbClr val="FFFF99"/>
              </a:solidFill>
            </a:endParaRPr>
          </a:p>
          <a:p>
            <a:r>
              <a:rPr lang="en-US" sz="2400" dirty="0" smtClean="0">
                <a:solidFill>
                  <a:srgbClr val="FFFF99"/>
                </a:solidFill>
              </a:rPr>
              <a:t>Necrosis</a:t>
            </a:r>
          </a:p>
          <a:p>
            <a:r>
              <a:rPr lang="en-US" sz="2400" dirty="0" smtClean="0">
                <a:solidFill>
                  <a:srgbClr val="FFFF99"/>
                </a:solidFill>
              </a:rPr>
              <a:t>Angiogenesis</a:t>
            </a:r>
          </a:p>
          <a:p>
            <a:endParaRPr lang="en-US" sz="2400" dirty="0" smtClean="0">
              <a:solidFill>
                <a:srgbClr val="FFFF99"/>
              </a:solidFill>
            </a:endParaRPr>
          </a:p>
          <a:p>
            <a:endParaRPr lang="en-US" sz="2400" dirty="0" smtClean="0">
              <a:solidFill>
                <a:srgbClr val="FFFF99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FF99"/>
                </a:solidFill>
              </a:rPr>
              <a:t>In situ cancer or cancer</a:t>
            </a:r>
          </a:p>
          <a:p>
            <a:endParaRPr lang="ar-KW" sz="2400" dirty="0">
              <a:solidFill>
                <a:srgbClr val="FFFF99"/>
              </a:solidFill>
            </a:endParaRPr>
          </a:p>
        </p:txBody>
      </p:sp>
      <p:sp>
        <p:nvSpPr>
          <p:cNvPr id="98306" name="AutoShape 2" descr="http://www.pathpedia.com/education/eatlas/histopathology/breast/invasive_ductal_carcinoma_nos/breast-cancer-ductal-%5b5-bt005.jpeg?Width=600&amp;Height=450&amp;Format=4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KW"/>
          </a:p>
        </p:txBody>
      </p:sp>
      <p:pic>
        <p:nvPicPr>
          <p:cNvPr id="98308" name="Picture 4" descr="http://www.pathpedia.com/education/eatlas/histopathology/breast/invasive_ductal_carcinoma_nos/breast-cancer-ductal-%5b5-bt005.jpeg?Width=600&amp;Height=450&amp;Format=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3297" y="2183674"/>
            <a:ext cx="5080000" cy="38100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305594" y="2209006"/>
            <a:ext cx="457200" cy="1588"/>
          </a:xfrm>
          <a:prstGeom prst="straightConnector1">
            <a:avLst/>
          </a:prstGeom>
          <a:ln w="539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B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4988" y="533400"/>
            <a:ext cx="307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7848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FF0000"/>
                </a:solidFill>
                <a:cs typeface="Tahoma" pitchFamily="34" charset="0"/>
              </a:rPr>
              <a:t>In-situ carcinoma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FF00"/>
                </a:solidFill>
                <a:cs typeface="Tahoma" pitchFamily="34" charset="0"/>
              </a:rPr>
              <a:t>An alteration in architecture and cytological 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FF00"/>
                </a:solidFill>
                <a:cs typeface="Tahoma" pitchFamily="34" charset="0"/>
              </a:rPr>
              <a:t>appearance Which is similar to that seen in 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FF00"/>
                </a:solidFill>
                <a:cs typeface="Tahoma" pitchFamily="34" charset="0"/>
              </a:rPr>
              <a:t>malignant tumour that does not show any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FF00"/>
                </a:solidFill>
                <a:cs typeface="Tahoma" pitchFamily="34" charset="0"/>
              </a:rPr>
              <a:t>invasion.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15200" cy="9906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FF00"/>
                </a:solidFill>
                <a:cs typeface="Tahoma" pitchFamily="34" charset="0"/>
              </a:rPr>
              <a:t>Dysplasia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cs typeface="Tahoma" pitchFamily="34" charset="0"/>
              </a:rPr>
              <a:t>Definition</a:t>
            </a:r>
            <a:endParaRPr lang="en-US" sz="2800" dirty="0" smtClean="0">
              <a:solidFill>
                <a:srgbClr val="FF00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	</a:t>
            </a:r>
            <a:r>
              <a:rPr lang="en-US" sz="2000" dirty="0" smtClean="0">
                <a:solidFill>
                  <a:srgbClr val="FFFF00"/>
                </a:solidFill>
                <a:cs typeface="Tahoma" pitchFamily="34" charset="0"/>
              </a:rPr>
              <a:t>Combination of abnormal cytological feature and abnormal tissue architecture.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FFFF00"/>
                </a:solidFill>
                <a:cs typeface="Tahoma" pitchFamily="34" charset="0"/>
              </a:rPr>
              <a:t>	It has pre-cancerous association.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FFFF00"/>
                </a:solidFill>
                <a:cs typeface="Tahoma" pitchFamily="34" charset="0"/>
              </a:rPr>
              <a:t>	</a:t>
            </a:r>
            <a:r>
              <a:rPr lang="en-US" sz="2000" dirty="0" err="1" smtClean="0">
                <a:solidFill>
                  <a:srgbClr val="FFFF00"/>
                </a:solidFill>
                <a:cs typeface="Tahoma" pitchFamily="34" charset="0"/>
              </a:rPr>
              <a:t>e.g</a:t>
            </a:r>
            <a:r>
              <a:rPr lang="en-US" sz="2000" dirty="0" smtClean="0">
                <a:solidFill>
                  <a:srgbClr val="FFFF00"/>
                </a:solidFill>
                <a:cs typeface="Tahoma" pitchFamily="34" charset="0"/>
              </a:rPr>
              <a:t> dysplasia in the cervical epithelium.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FFFF00"/>
                </a:solidFill>
                <a:cs typeface="Tahoma" pitchFamily="34" charset="0"/>
              </a:rPr>
              <a:t>	Increase cell size.</a:t>
            </a:r>
            <a:endParaRPr lang="en-US" sz="2000" b="1" dirty="0" smtClean="0">
              <a:solidFill>
                <a:srgbClr val="92D05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FFFF00"/>
                </a:solidFill>
                <a:cs typeface="Tahoma" pitchFamily="34" charset="0"/>
              </a:rPr>
              <a:t>	</a:t>
            </a:r>
            <a:r>
              <a:rPr lang="en-US" sz="2000" b="1" dirty="0" smtClean="0">
                <a:solidFill>
                  <a:srgbClr val="FFFF00"/>
                </a:solidFill>
                <a:cs typeface="Tahoma" pitchFamily="34" charset="0"/>
              </a:rPr>
              <a:t>- </a:t>
            </a:r>
            <a:r>
              <a:rPr lang="en-US" sz="2000" b="1" dirty="0" err="1" smtClean="0">
                <a:solidFill>
                  <a:srgbClr val="FFFF00"/>
                </a:solidFill>
                <a:cs typeface="Tahoma" pitchFamily="34" charset="0"/>
              </a:rPr>
              <a:t>hyperchromatism</a:t>
            </a:r>
            <a:endParaRPr lang="en-US" sz="2000" b="1" dirty="0" smtClean="0">
              <a:solidFill>
                <a:srgbClr val="FFFF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FFFF00"/>
                </a:solidFill>
                <a:cs typeface="Tahoma" pitchFamily="34" charset="0"/>
              </a:rPr>
              <a:t>	- </a:t>
            </a:r>
            <a:r>
              <a:rPr lang="en-US" sz="2000" b="1" dirty="0" smtClean="0">
                <a:solidFill>
                  <a:srgbClr val="FFFF00"/>
                </a:solidFill>
                <a:cs typeface="Tahoma" pitchFamily="34" charset="0"/>
              </a:rPr>
              <a:t>loss of orientation of the cells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FFFF00"/>
                </a:solidFill>
                <a:cs typeface="Tahoma" pitchFamily="34" charset="0"/>
              </a:rPr>
              <a:t>	- </a:t>
            </a:r>
            <a:r>
              <a:rPr lang="en-US" sz="2000" b="1" dirty="0" smtClean="0">
                <a:solidFill>
                  <a:srgbClr val="FFFF00"/>
                </a:solidFill>
                <a:cs typeface="Tahoma" pitchFamily="34" charset="0"/>
              </a:rPr>
              <a:t>haphazardly and abnormally sited mitotic activity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FFFF00"/>
                </a:solidFill>
                <a:cs typeface="Tahoma" pitchFamily="34" charset="0"/>
              </a:rPr>
              <a:t>	</a:t>
            </a:r>
            <a:r>
              <a:rPr lang="en-US" sz="2000" b="1" dirty="0" smtClean="0">
                <a:solidFill>
                  <a:srgbClr val="FFFF00"/>
                </a:solidFill>
                <a:cs typeface="Tahoma" pitchFamily="34" charset="0"/>
              </a:rPr>
              <a:t>- loss of maturation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FFFF00"/>
                </a:solidFill>
                <a:cs typeface="Tahoma" pitchFamily="34" charset="0"/>
              </a:rPr>
              <a:t>     - </a:t>
            </a:r>
            <a:r>
              <a:rPr lang="en-US" sz="2000" b="1" dirty="0" smtClean="0">
                <a:solidFill>
                  <a:srgbClr val="92D050"/>
                </a:solidFill>
                <a:cs typeface="Tahoma" pitchFamily="34" charset="0"/>
              </a:rPr>
              <a:t>nuclear </a:t>
            </a:r>
            <a:r>
              <a:rPr lang="en-US" sz="2000" b="1" dirty="0" err="1" smtClean="0">
                <a:solidFill>
                  <a:srgbClr val="92D050"/>
                </a:solidFill>
                <a:cs typeface="Tahoma" pitchFamily="34" charset="0"/>
              </a:rPr>
              <a:t>pleomorphism</a:t>
            </a:r>
            <a:endParaRPr lang="en-US" sz="2000" b="1" dirty="0" smtClean="0">
              <a:solidFill>
                <a:srgbClr val="FFFF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FFFF00"/>
                </a:solidFill>
                <a:cs typeface="Tahoma" pitchFamily="34" charset="0"/>
              </a:rPr>
              <a:t>	</a:t>
            </a:r>
            <a:r>
              <a:rPr lang="en-US" sz="2000" b="1" dirty="0" smtClean="0">
                <a:solidFill>
                  <a:srgbClr val="FFFF00"/>
                </a:solidFill>
                <a:cs typeface="Tahoma" pitchFamily="34" charset="0"/>
              </a:rPr>
              <a:t>Same as cancer features but differ in extent.  </a:t>
            </a:r>
            <a:r>
              <a:rPr lang="en-US" sz="2000" dirty="0" smtClean="0">
                <a:solidFill>
                  <a:srgbClr val="FFFF00"/>
                </a:solidFill>
                <a:cs typeface="Tahoma" pitchFamily="34" charset="0"/>
              </a:rPr>
              <a:t>When full thickness involved </a:t>
            </a: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en-US" sz="2000" dirty="0" smtClean="0">
                <a:solidFill>
                  <a:srgbClr val="FFFF00"/>
                </a:solidFill>
                <a:cs typeface="Tahoma" pitchFamily="34" charset="0"/>
              </a:rPr>
              <a:t> carcinoma in-situ </a:t>
            </a: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en-US" sz="2000" dirty="0" smtClean="0">
                <a:solidFill>
                  <a:srgbClr val="FFFF00"/>
                </a:solidFill>
                <a:cs typeface="Tahoma" pitchFamily="34" charset="0"/>
              </a:rPr>
              <a:t> severe dysplasia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FFFF00"/>
                </a:solidFill>
                <a:cs typeface="Tahoma" pitchFamily="34" charset="0"/>
              </a:rPr>
              <a:t>	lower third	 - 	mild dysplasia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FFFF00"/>
                </a:solidFill>
                <a:cs typeface="Tahoma" pitchFamily="34" charset="0"/>
              </a:rPr>
              <a:t>	two third 	 - 	moderate dysplasia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FFFF00"/>
                </a:solidFill>
                <a:cs typeface="Tahoma" pitchFamily="34" charset="0"/>
              </a:rPr>
              <a:t>	e.g. CIN  &amp; VIN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rgbClr val="FFFF00"/>
              </a:solidFill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53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153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95800" y="4495800"/>
            <a:ext cx="141416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 smtClean="0"/>
              <a:t>Anaplasia</a:t>
            </a:r>
            <a:endParaRPr lang="ar-KW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4495800"/>
            <a:ext cx="141416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 smtClean="0"/>
              <a:t>Anaplasia</a:t>
            </a:r>
            <a:endParaRPr lang="ar-KW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8153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FF00"/>
                </a:solidFill>
                <a:cs typeface="Tahoma" pitchFamily="34" charset="0"/>
              </a:rPr>
              <a:t>	N.B.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dirty="0" smtClean="0">
              <a:solidFill>
                <a:srgbClr val="FFFF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	Normal       Dysplasia        </a:t>
            </a:r>
            <a:r>
              <a:rPr lang="en-US" sz="2800" dirty="0" err="1" smtClean="0">
                <a:solidFill>
                  <a:srgbClr val="FFFF00"/>
                </a:solidFill>
                <a:cs typeface="Tahoma" pitchFamily="34" charset="0"/>
              </a:rPr>
              <a:t>Anaplasia</a:t>
            </a: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      Invasion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solidFill>
                <a:srgbClr val="FFFF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	</a:t>
            </a: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Don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’</a:t>
            </a: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t assume that dysplasia is irreversible.  Mild dysplasia may revert to normal if stimulus removed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	(managed less </a:t>
            </a:r>
            <a:r>
              <a:rPr lang="en-US" sz="2400" dirty="0" err="1" smtClean="0">
                <a:solidFill>
                  <a:srgbClr val="FFFF00"/>
                </a:solidFill>
                <a:cs typeface="Tahoma" pitchFamily="34" charset="0"/>
              </a:rPr>
              <a:t>agressively</a:t>
            </a: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 but followed up).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	Severe dysplasia often progress to cancer if left untreated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	(treated as a </a:t>
            </a:r>
            <a:r>
              <a:rPr lang="en-US" sz="2400" dirty="0" err="1" smtClean="0">
                <a:solidFill>
                  <a:srgbClr val="FFFF00"/>
                </a:solidFill>
                <a:cs typeface="Tahoma" pitchFamily="34" charset="0"/>
              </a:rPr>
              <a:t>favourable</a:t>
            </a: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 type of cancer).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rgbClr val="FFFF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	The Concept of dysplasia as a Cancer in its early stages has led to institution of screening </a:t>
            </a:r>
            <a:r>
              <a:rPr lang="en-US" sz="2400" dirty="0" err="1" smtClean="0">
                <a:solidFill>
                  <a:srgbClr val="FFFF00"/>
                </a:solidFill>
                <a:cs typeface="Tahoma" pitchFamily="34" charset="0"/>
              </a:rPr>
              <a:t>programmes</a:t>
            </a: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 for cervical and breast cancer.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09800" y="1676400"/>
            <a:ext cx="685800" cy="1588"/>
          </a:xfrm>
          <a:prstGeom prst="straightConnector1">
            <a:avLst/>
          </a:prstGeom>
          <a:ln w="349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91000" y="1600200"/>
            <a:ext cx="8382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172200" y="1600200"/>
            <a:ext cx="8382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5" y="806450"/>
            <a:ext cx="7218363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66800"/>
            <a:ext cx="7626640" cy="212365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Invasion and Metastasis WHOLE MARK OF CANCER </a:t>
            </a:r>
            <a:r>
              <a:rPr lang="en-US" sz="4400" dirty="0" smtClean="0">
                <a:solidFill>
                  <a:srgbClr val="FFFF00"/>
                </a:solidFill>
              </a:rPr>
              <a:t>©</a:t>
            </a:r>
          </a:p>
          <a:p>
            <a:endParaRPr lang="en-US" sz="4400" dirty="0">
              <a:solidFill>
                <a:srgbClr val="FFFF00"/>
              </a:solidFill>
            </a:endParaRPr>
          </a:p>
          <a:p>
            <a:r>
              <a:rPr lang="en-US" sz="4400" dirty="0" smtClean="0">
                <a:solidFill>
                  <a:srgbClr val="FFFF00"/>
                </a:solidFill>
              </a:rPr>
              <a:t>Astrological cancer sign</a:t>
            </a:r>
            <a:endParaRPr lang="ar-KW" sz="4400" dirty="0">
              <a:solidFill>
                <a:srgbClr val="FFFF00"/>
              </a:solidFill>
            </a:endParaRPr>
          </a:p>
        </p:txBody>
      </p:sp>
      <p:pic>
        <p:nvPicPr>
          <p:cNvPr id="99330" name="Picture 2" descr="http://www.daily-astrology.com/images/whe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275975" y="1801225"/>
            <a:ext cx="2611849" cy="2514600"/>
          </a:xfrm>
          <a:prstGeom prst="rect">
            <a:avLst/>
          </a:prstGeom>
          <a:noFill/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 cstate="print"/>
          <a:srcRect l="32211" t="39583" r="32650" b="15625"/>
          <a:stretch>
            <a:fillRect/>
          </a:stretch>
        </p:blipFill>
        <p:spPr bwMode="auto">
          <a:xfrm>
            <a:off x="685800" y="3276600"/>
            <a:ext cx="4572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3733800"/>
            <a:ext cx="5943600" cy="381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153400" cy="5410200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cs typeface="Tahoma" pitchFamily="34" charset="0"/>
              </a:rPr>
              <a:t>Classification </a:t>
            </a:r>
            <a:r>
              <a:rPr lang="en-US" sz="2800" b="1" dirty="0" smtClean="0">
                <a:solidFill>
                  <a:srgbClr val="FFFF00"/>
                </a:solidFill>
                <a:cs typeface="Tahoma" pitchFamily="34" charset="0"/>
              </a:rPr>
              <a:t>of tumors</a:t>
            </a:r>
          </a:p>
          <a:p>
            <a:pPr algn="just"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  <a:cs typeface="Tahoma" pitchFamily="34" charset="0"/>
              </a:rPr>
              <a:t>Epithelium </a:t>
            </a:r>
            <a:endParaRPr lang="en-US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sz="2400" dirty="0" smtClean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Benign: </a:t>
            </a:r>
            <a:r>
              <a:rPr lang="en-US" sz="2400" dirty="0" err="1" smtClean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Papillomas</a:t>
            </a:r>
            <a:r>
              <a:rPr lang="en-US" sz="2400" dirty="0" smtClean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, adenomas, polyps</a:t>
            </a:r>
          </a:p>
          <a:p>
            <a:pPr algn="just" eaLnBrk="1" hangingPunct="1">
              <a:buFontTx/>
              <a:buNone/>
            </a:pPr>
            <a:r>
              <a:rPr lang="en-US" sz="2400" dirty="0" smtClean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	Malignant: Carcinomas (</a:t>
            </a:r>
            <a:r>
              <a:rPr lang="en-US" sz="2400" dirty="0" err="1" smtClean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Adenocarcinomas</a:t>
            </a:r>
            <a:r>
              <a:rPr lang="en-US" sz="2400" dirty="0" smtClean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, glands)</a:t>
            </a:r>
            <a:endParaRPr lang="en-US" sz="2400" dirty="0" smtClean="0">
              <a:solidFill>
                <a:srgbClr val="FFFF99"/>
              </a:solidFill>
              <a:cs typeface="Tahoma" pitchFamily="34" charset="0"/>
            </a:endParaRPr>
          </a:p>
          <a:p>
            <a:pPr algn="just" eaLnBrk="1" hangingPunct="1"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Non-epithelial tissues: connective tissue  -Sarcoma</a:t>
            </a:r>
          </a:p>
          <a:p>
            <a:pPr algn="just" eaLnBrk="1" hangingPunct="1"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lymphoid tissue-Lymphoma</a:t>
            </a:r>
          </a:p>
          <a:p>
            <a:pPr algn="just" eaLnBrk="1" hangingPunct="1"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	</a:t>
            </a:r>
            <a:r>
              <a:rPr lang="en-US" sz="2800" dirty="0" err="1" smtClean="0">
                <a:solidFill>
                  <a:srgbClr val="FFFF99"/>
                </a:solidFill>
                <a:cs typeface="Tahoma" pitchFamily="34" charset="0"/>
              </a:rPr>
              <a:t>mesenchymal</a:t>
            </a:r>
            <a:r>
              <a:rPr lang="en-US" sz="2800" dirty="0" smtClean="0">
                <a:solidFill>
                  <a:srgbClr val="FFFF99"/>
                </a:solidFill>
                <a:cs typeface="Tahoma" pitchFamily="34" charset="0"/>
              </a:rPr>
              <a:t>/</a:t>
            </a:r>
            <a:r>
              <a:rPr lang="en-US" sz="2800" dirty="0" err="1" smtClean="0">
                <a:solidFill>
                  <a:srgbClr val="FFFF99"/>
                </a:solidFill>
                <a:cs typeface="Tahoma" pitchFamily="34" charset="0"/>
              </a:rPr>
              <a:t>mesodermal</a:t>
            </a:r>
            <a:r>
              <a:rPr lang="en-US" sz="2800" dirty="0" smtClean="0">
                <a:solidFill>
                  <a:srgbClr val="FFFF99"/>
                </a:solidFill>
                <a:cs typeface="Tahoma" pitchFamily="34" charset="0"/>
              </a:rPr>
              <a:t> origin --</a:t>
            </a:r>
            <a:r>
              <a:rPr lang="en-US" sz="2800" dirty="0" err="1" smtClean="0">
                <a:solidFill>
                  <a:srgbClr val="FFFF99"/>
                </a:solidFill>
                <a:cs typeface="Tahoma" pitchFamily="34" charset="0"/>
              </a:rPr>
              <a:t>Oma</a:t>
            </a:r>
            <a:r>
              <a:rPr lang="en-US" sz="2800" dirty="0" smtClean="0">
                <a:solidFill>
                  <a:srgbClr val="FFFF99"/>
                </a:solidFill>
                <a:cs typeface="Tahoma" pitchFamily="34" charset="0"/>
              </a:rPr>
              <a:t>, --Sarcoma</a:t>
            </a:r>
          </a:p>
          <a:p>
            <a:pPr algn="just" eaLnBrk="1" hangingPunct="1">
              <a:buFontTx/>
              <a:buNone/>
            </a:pP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Epithelial &amp; non-epithelial tumors ONE TYPE OF TISSUE (</a:t>
            </a:r>
            <a:r>
              <a:rPr lang="en-US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Unipotent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)</a:t>
            </a:r>
          </a:p>
          <a:p>
            <a:pPr algn="just" eaLnBrk="1" hangingPunct="1">
              <a:buFontTx/>
              <a:buNone/>
            </a:pPr>
            <a:endParaRPr lang="en-US" sz="2800" dirty="0" smtClean="0">
              <a:solidFill>
                <a:srgbClr val="FFFF00"/>
              </a:solidFill>
              <a:cs typeface="Tahoma" pitchFamily="34" charset="0"/>
            </a:endParaRPr>
          </a:p>
          <a:p>
            <a:pPr algn="just" eaLnBrk="1" hangingPunct="1">
              <a:buFontTx/>
              <a:buNone/>
            </a:pPr>
            <a:r>
              <a:rPr lang="en-US" sz="2800" dirty="0" err="1" smtClean="0">
                <a:solidFill>
                  <a:srgbClr val="FFFF00"/>
                </a:solidFill>
                <a:cs typeface="Tahoma" pitchFamily="34" charset="0"/>
              </a:rPr>
              <a:t>Blastoma</a:t>
            </a: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: Malignant, consists of tissues resembles the embryonic counterpart from which the tumor originates (</a:t>
            </a:r>
            <a:r>
              <a:rPr lang="en-US" sz="2800" dirty="0" err="1" smtClean="0">
                <a:solidFill>
                  <a:srgbClr val="FFFF00"/>
                </a:solidFill>
                <a:cs typeface="Tahoma" pitchFamily="34" charset="0"/>
              </a:rPr>
              <a:t>Nephroblastoma</a:t>
            </a: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cs typeface="Tahoma" pitchFamily="34" charset="0"/>
              </a:rPr>
              <a:t>Wilm’s</a:t>
            </a: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 tumor in Kidney)  </a:t>
            </a:r>
            <a:r>
              <a:rPr lang="en-US" sz="2800" dirty="0" err="1" smtClean="0">
                <a:solidFill>
                  <a:srgbClr val="FF0000"/>
                </a:solidFill>
                <a:cs typeface="Tahoma" pitchFamily="34" charset="0"/>
              </a:rPr>
              <a:t>Multipotent</a:t>
            </a:r>
            <a:endParaRPr lang="en-US" sz="2800" dirty="0" smtClean="0">
              <a:solidFill>
                <a:srgbClr val="FF0000"/>
              </a:solidFill>
              <a:cs typeface="Tahoma" pitchFamily="34" charset="0"/>
            </a:endParaRPr>
          </a:p>
          <a:p>
            <a:pPr algn="just" eaLnBrk="1" hangingPunct="1">
              <a:buFontTx/>
              <a:buNone/>
            </a:pPr>
            <a:r>
              <a:rPr lang="en-US" sz="2800" dirty="0" err="1" smtClean="0">
                <a:solidFill>
                  <a:srgbClr val="FFFF00"/>
                </a:solidFill>
                <a:cs typeface="Tahoma" pitchFamily="34" charset="0"/>
              </a:rPr>
              <a:t>Teratoma</a:t>
            </a: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: Benign/or malignant germ cell (</a:t>
            </a:r>
            <a:r>
              <a:rPr lang="en-US" sz="2800" dirty="0" err="1" smtClean="0">
                <a:solidFill>
                  <a:srgbClr val="FF0000"/>
                </a:solidFill>
                <a:cs typeface="Tahoma" pitchFamily="34" charset="0"/>
              </a:rPr>
              <a:t>Totipotent</a:t>
            </a: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) tumors. Gonads/midline of the body. Can form any type of tissue</a:t>
            </a:r>
          </a:p>
          <a:p>
            <a:pPr algn="just" eaLnBrk="1" hangingPunct="1">
              <a:buFontTx/>
              <a:buNone/>
            </a:pPr>
            <a:endParaRPr lang="en-US" sz="2800" dirty="0" smtClean="0">
              <a:solidFill>
                <a:srgbClr val="FFFF00"/>
              </a:solidFill>
              <a:cs typeface="Tahoma" pitchFamily="34" charset="0"/>
            </a:endParaRPr>
          </a:p>
          <a:p>
            <a:pPr algn="just" eaLnBrk="1" hangingPunct="1">
              <a:buFontTx/>
              <a:buNone/>
            </a:pPr>
            <a:endParaRPr lang="en-US" sz="2800" dirty="0" smtClean="0">
              <a:solidFill>
                <a:srgbClr val="FFFF00"/>
              </a:solidFill>
              <a:cs typeface="Tahoma" pitchFamily="34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6324600"/>
            <a:ext cx="5943600" cy="381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Blastoma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Teratomas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more than one type of tissue </a:t>
            </a:r>
            <a:endParaRPr lang="ar-KW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600200" y="152400"/>
            <a:ext cx="3359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FFFF00"/>
                </a:solidFill>
              </a:rPr>
              <a:t>Neoplasia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121920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US" b="1" dirty="0" err="1" smtClean="0">
                <a:solidFill>
                  <a:srgbClr val="FF0000"/>
                </a:solidFill>
              </a:rPr>
              <a:t>Neoplasia</a:t>
            </a:r>
            <a:r>
              <a:rPr lang="en-US" b="1" dirty="0" smtClean="0">
                <a:solidFill>
                  <a:srgbClr val="FF0000"/>
                </a:solidFill>
              </a:rPr>
              <a:t> I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 Definition 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Metaplasia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</a:rPr>
              <a:t>anaplasia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>
                <a:solidFill>
                  <a:srgbClr val="FFFF00"/>
                </a:solidFill>
              </a:rPr>
              <a:t>dysplasia</a:t>
            </a:r>
            <a:r>
              <a:rPr lang="en-US" b="1" dirty="0" smtClean="0">
                <a:solidFill>
                  <a:srgbClr val="FFFF00"/>
                </a:solidFill>
              </a:rPr>
              <a:t>, Ca </a:t>
            </a:r>
            <a:r>
              <a:rPr lang="en-US" b="1" dirty="0">
                <a:solidFill>
                  <a:srgbClr val="FFFF00"/>
                </a:solidFill>
              </a:rPr>
              <a:t>in Situ, </a:t>
            </a:r>
            <a:r>
              <a:rPr lang="en-US" b="1" dirty="0" smtClean="0">
                <a:solidFill>
                  <a:srgbClr val="FFFF00"/>
                </a:solidFill>
              </a:rPr>
              <a:t>Benign vs. invasive </a:t>
            </a:r>
            <a:r>
              <a:rPr lang="en-US" b="1" dirty="0">
                <a:solidFill>
                  <a:srgbClr val="FFFF00"/>
                </a:solidFill>
              </a:rPr>
              <a:t>carcinoma.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 Classification and nomenclature 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 Histological features</a:t>
            </a:r>
          </a:p>
          <a:p>
            <a:pPr lvl="1">
              <a:buFontTx/>
              <a:buChar char="•"/>
            </a:pPr>
            <a:r>
              <a:rPr lang="en-US" b="1" dirty="0" err="1" smtClean="0">
                <a:solidFill>
                  <a:srgbClr val="FF0000"/>
                </a:solidFill>
              </a:rPr>
              <a:t>Neoplasia</a:t>
            </a:r>
            <a:r>
              <a:rPr lang="en-US" b="1" dirty="0" smtClean="0">
                <a:solidFill>
                  <a:srgbClr val="FF0000"/>
                </a:solidFill>
              </a:rPr>
              <a:t> II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Tumour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grading and staging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Mechanisms and Types </a:t>
            </a:r>
            <a:r>
              <a:rPr lang="en-US" dirty="0">
                <a:solidFill>
                  <a:srgbClr val="FFFF00"/>
                </a:solidFill>
              </a:rPr>
              <a:t>of cancer spread 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Effects </a:t>
            </a:r>
            <a:r>
              <a:rPr lang="en-US" dirty="0">
                <a:solidFill>
                  <a:srgbClr val="FFFF00"/>
                </a:solidFill>
              </a:rPr>
              <a:t>of </a:t>
            </a:r>
            <a:r>
              <a:rPr lang="en-US" dirty="0" err="1">
                <a:solidFill>
                  <a:srgbClr val="FFFF00"/>
                </a:solidFill>
              </a:rPr>
              <a:t>tumours</a:t>
            </a:r>
            <a:r>
              <a:rPr lang="en-US" dirty="0">
                <a:solidFill>
                  <a:srgbClr val="FFFF00"/>
                </a:solidFill>
              </a:rPr>
              <a:t> on host: local effects, cancer </a:t>
            </a:r>
            <a:r>
              <a:rPr lang="en-US" dirty="0" err="1">
                <a:solidFill>
                  <a:srgbClr val="FFFF00"/>
                </a:solidFill>
              </a:rPr>
              <a:t>cachexia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paraneoplastic</a:t>
            </a:r>
            <a:r>
              <a:rPr lang="en-US" dirty="0">
                <a:solidFill>
                  <a:srgbClr val="FFFF00"/>
                </a:solidFill>
              </a:rPr>
              <a:t> syndromes.</a:t>
            </a:r>
          </a:p>
          <a:p>
            <a:pPr lvl="1"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Carcinogenesis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Etiology </a:t>
            </a:r>
            <a:r>
              <a:rPr lang="en-US" dirty="0">
                <a:solidFill>
                  <a:srgbClr val="FFFF00"/>
                </a:solidFill>
              </a:rPr>
              <a:t>(causes) of </a:t>
            </a:r>
            <a:r>
              <a:rPr lang="en-US" dirty="0" err="1">
                <a:solidFill>
                  <a:srgbClr val="FFFF00"/>
                </a:solidFill>
              </a:rPr>
              <a:t>neoplasia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Environmental </a:t>
            </a:r>
            <a:r>
              <a:rPr lang="en-US" dirty="0">
                <a:solidFill>
                  <a:srgbClr val="FFFF00"/>
                </a:solidFill>
              </a:rPr>
              <a:t>carcinogens and process of </a:t>
            </a:r>
            <a:r>
              <a:rPr lang="en-US" dirty="0" smtClean="0">
                <a:solidFill>
                  <a:srgbClr val="FFFF00"/>
                </a:solidFill>
              </a:rPr>
              <a:t>carcinogenesis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Molecular Basis of </a:t>
            </a:r>
            <a:r>
              <a:rPr lang="en-US" dirty="0" err="1" smtClean="0">
                <a:solidFill>
                  <a:srgbClr val="FFFF00"/>
                </a:solidFill>
              </a:rPr>
              <a:t>Neoplasia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Nephroblastoma</a:t>
            </a:r>
            <a:endParaRPr lang="ar-KW" dirty="0">
              <a:solidFill>
                <a:schemeClr val="bg1"/>
              </a:solidFill>
            </a:endParaRPr>
          </a:p>
        </p:txBody>
      </p:sp>
      <p:pic>
        <p:nvPicPr>
          <p:cNvPr id="100354" name="Picture 2" descr="File:Wilms tumour - intermed m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09800"/>
            <a:ext cx="6400800" cy="4264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Teratoma</a:t>
            </a:r>
            <a:endParaRPr lang="ar-KW" dirty="0">
              <a:solidFill>
                <a:schemeClr val="bg1"/>
              </a:solidFill>
            </a:endParaRPr>
          </a:p>
        </p:txBody>
      </p:sp>
      <p:pic>
        <p:nvPicPr>
          <p:cNvPr id="102402" name="Picture 2" descr="http://drugster.info/img/term/teratoma-ovarian-1481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2857500" cy="2333626"/>
          </a:xfrm>
          <a:prstGeom prst="rect">
            <a:avLst/>
          </a:prstGeom>
          <a:noFill/>
        </p:spPr>
      </p:pic>
      <p:pic>
        <p:nvPicPr>
          <p:cNvPr id="102404" name="Picture 4" descr="http://www.uoguelph.ca/~rfoster/repropath/surgicalpath/female/cat/F%20fel%20ovary%20teratoma%20YB59468%2005w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828800"/>
            <a:ext cx="5334000" cy="4267200"/>
          </a:xfrm>
          <a:prstGeom prst="rect">
            <a:avLst/>
          </a:prstGeom>
          <a:noFill/>
        </p:spPr>
      </p:pic>
      <p:pic>
        <p:nvPicPr>
          <p:cNvPr id="102406" name="Picture 6" descr="http://www.scifun.ed.ac.uk/pages/about_us/shows/images/ss-terato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267200"/>
            <a:ext cx="2895600" cy="2478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457200"/>
            <a:ext cx="7772400" cy="5638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kern="0" dirty="0" err="1" smtClean="0">
                <a:solidFill>
                  <a:srgbClr val="FFFF99"/>
                </a:solidFill>
                <a:latin typeface="+mn-lt"/>
                <a:cs typeface="Tahoma" pitchFamily="34" charset="0"/>
              </a:rPr>
              <a:t>Choristoma</a:t>
            </a:r>
            <a:r>
              <a:rPr lang="en-US" sz="2800" b="1" kern="0" dirty="0">
                <a:solidFill>
                  <a:srgbClr val="FFFF99"/>
                </a:solidFill>
                <a:latin typeface="+mn-lt"/>
                <a:cs typeface="Tahoma" pitchFamily="34" charset="0"/>
              </a:rPr>
              <a:t>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rgbClr val="FFFF00"/>
                </a:solidFill>
                <a:latin typeface="+mn-lt"/>
                <a:cs typeface="Tahoma" pitchFamily="34" charset="0"/>
              </a:rPr>
              <a:t>	</a:t>
            </a:r>
            <a:r>
              <a:rPr lang="en-US" b="1" kern="0" dirty="0">
                <a:solidFill>
                  <a:schemeClr val="bg1"/>
                </a:solidFill>
                <a:latin typeface="+mn-lt"/>
                <a:cs typeface="Tahoma" pitchFamily="34" charset="0"/>
              </a:rPr>
              <a:t>Aggregate of normal ectopic tissue at another site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kern="0" dirty="0">
                <a:solidFill>
                  <a:schemeClr val="bg1"/>
                </a:solidFill>
                <a:latin typeface="+mn-lt"/>
                <a:cs typeface="Tahoma" pitchFamily="34" charset="0"/>
              </a:rPr>
              <a:t>	</a:t>
            </a:r>
            <a:r>
              <a:rPr lang="en-US" b="1" kern="0" dirty="0" err="1">
                <a:solidFill>
                  <a:schemeClr val="bg1"/>
                </a:solidFill>
                <a:latin typeface="+mn-lt"/>
                <a:cs typeface="Tahoma" pitchFamily="34" charset="0"/>
              </a:rPr>
              <a:t>Eg</a:t>
            </a:r>
            <a:r>
              <a:rPr lang="en-US" b="1" kern="0" dirty="0">
                <a:solidFill>
                  <a:schemeClr val="bg1"/>
                </a:solidFill>
                <a:latin typeface="+mn-lt"/>
                <a:cs typeface="Tahoma" pitchFamily="34" charset="0"/>
              </a:rPr>
              <a:t>. Normal pancreatic tissue at wall of stomach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b="1" kern="0" dirty="0">
              <a:solidFill>
                <a:schemeClr val="bg1"/>
              </a:solidFill>
              <a:latin typeface="+mn-lt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kern="0" dirty="0" err="1">
                <a:solidFill>
                  <a:srgbClr val="FFFF99"/>
                </a:solidFill>
                <a:cs typeface="Tahoma" pitchFamily="34" charset="0"/>
              </a:rPr>
              <a:t>Hamartoma</a:t>
            </a:r>
            <a:r>
              <a:rPr lang="en-US" sz="2800" b="1" kern="0" dirty="0">
                <a:solidFill>
                  <a:srgbClr val="FFFF99"/>
                </a:solidFill>
                <a:cs typeface="Tahoma" pitchFamily="34" charset="0"/>
              </a:rPr>
              <a:t>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rgbClr val="FFFF00"/>
                </a:solidFill>
                <a:cs typeface="Tahoma" pitchFamily="34" charset="0"/>
              </a:rPr>
              <a:t>	</a:t>
            </a:r>
            <a:r>
              <a:rPr lang="en-US" b="1" kern="0" dirty="0">
                <a:solidFill>
                  <a:schemeClr val="bg1"/>
                </a:solidFill>
                <a:cs typeface="Tahoma" pitchFamily="34" charset="0"/>
              </a:rPr>
              <a:t>A mass consisting of abnormally organized cartilage, blood vessels, bronchi, alveoli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b="1" kern="0" dirty="0">
              <a:solidFill>
                <a:schemeClr val="bg1"/>
              </a:solidFill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kern="0" dirty="0" err="1">
                <a:solidFill>
                  <a:srgbClr val="FFFF99"/>
                </a:solidFill>
                <a:cs typeface="Tahoma" pitchFamily="34" charset="0"/>
              </a:rPr>
              <a:t>Teratoma</a:t>
            </a:r>
            <a:r>
              <a:rPr lang="en-US" sz="2800" b="1" kern="0" dirty="0">
                <a:solidFill>
                  <a:srgbClr val="FFFF99"/>
                </a:solidFill>
                <a:cs typeface="Tahoma" pitchFamily="34" charset="0"/>
              </a:rPr>
              <a:t>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rgbClr val="FFFF00"/>
                </a:solidFill>
                <a:cs typeface="Tahoma" pitchFamily="34" charset="0"/>
              </a:rPr>
              <a:t>	</a:t>
            </a:r>
            <a:r>
              <a:rPr lang="en-US" b="1" kern="0" dirty="0">
                <a:solidFill>
                  <a:schemeClr val="bg1"/>
                </a:solidFill>
                <a:cs typeface="Tahoma" pitchFamily="34" charset="0"/>
              </a:rPr>
              <a:t>Ovarian mass show teeth, adipose tissue, hair, sebaceous material, thyroid tissue etc.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kern="0" dirty="0">
                <a:solidFill>
                  <a:schemeClr val="bg1"/>
                </a:solidFill>
                <a:cs typeface="Tahoma" pitchFamily="34" charset="0"/>
              </a:rPr>
              <a:t>	Can be seen in testis</a:t>
            </a:r>
            <a:endParaRPr lang="en-US" kern="0" dirty="0">
              <a:solidFill>
                <a:schemeClr val="bg1"/>
              </a:solidFill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solidFill>
                <a:schemeClr val="bg1"/>
              </a:solidFill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solidFill>
                <a:schemeClr val="bg1"/>
              </a:solidFill>
              <a:latin typeface="+mn-lt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1534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What </a:t>
            </a:r>
            <a:r>
              <a:rPr lang="en-US" sz="2800" b="1" dirty="0" smtClean="0">
                <a:solidFill>
                  <a:srgbClr val="FF0000"/>
                </a:solidFill>
                <a:cs typeface="Tahoma" pitchFamily="34" charset="0"/>
              </a:rPr>
              <a:t>factors</a:t>
            </a: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 influence prognosis?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	</a:t>
            </a:r>
            <a:endParaRPr lang="en-US" sz="2800" dirty="0" smtClean="0">
              <a:solidFill>
                <a:srgbClr val="FFFF00"/>
              </a:solidFill>
              <a:cs typeface="Tahoma" pitchFamily="34" charset="0"/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  <a:cs typeface="Tahoma" pitchFamily="34" charset="0"/>
              </a:rPr>
              <a:t>Type </a:t>
            </a:r>
            <a:r>
              <a:rPr lang="en-US" sz="2800" b="1" dirty="0" smtClean="0">
                <a:solidFill>
                  <a:srgbClr val="FFFF00"/>
                </a:solidFill>
                <a:cs typeface="Tahoma" pitchFamily="34" charset="0"/>
              </a:rPr>
              <a:t>of </a:t>
            </a:r>
            <a:r>
              <a:rPr lang="en-US" sz="2800" b="1" dirty="0" err="1" smtClean="0">
                <a:solidFill>
                  <a:srgbClr val="FFFF00"/>
                </a:solidFill>
                <a:cs typeface="Tahoma" pitchFamily="34" charset="0"/>
              </a:rPr>
              <a:t>tumour</a:t>
            </a:r>
            <a:endParaRPr lang="en-US" sz="2800" b="1" dirty="0" smtClean="0">
              <a:solidFill>
                <a:srgbClr val="FFFF00"/>
              </a:solidFill>
              <a:cs typeface="Tahoma" pitchFamily="34" charset="0"/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  <a:cs typeface="Tahoma" pitchFamily="34" charset="0"/>
              </a:rPr>
              <a:t>	</a:t>
            </a:r>
            <a:endParaRPr lang="en-US" sz="2800" b="1" dirty="0" smtClean="0">
              <a:solidFill>
                <a:srgbClr val="FFFF00"/>
              </a:solidFill>
              <a:cs typeface="Tahoma" pitchFamily="34" charset="0"/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  <a:cs typeface="Tahoma" pitchFamily="34" charset="0"/>
              </a:rPr>
              <a:t>Grade </a:t>
            </a:r>
            <a:r>
              <a:rPr lang="en-US" sz="2800" b="1" dirty="0" smtClean="0">
                <a:solidFill>
                  <a:srgbClr val="FFFF00"/>
                </a:solidFill>
                <a:cs typeface="Tahoma" pitchFamily="34" charset="0"/>
              </a:rPr>
              <a:t>of </a:t>
            </a:r>
            <a:r>
              <a:rPr lang="en-US" sz="2800" b="1" dirty="0" err="1" smtClean="0">
                <a:solidFill>
                  <a:srgbClr val="FFFF00"/>
                </a:solidFill>
                <a:cs typeface="Tahoma" pitchFamily="34" charset="0"/>
              </a:rPr>
              <a:t>tumour</a:t>
            </a:r>
            <a:endParaRPr lang="en-US" sz="2800" b="1" dirty="0" smtClean="0">
              <a:solidFill>
                <a:srgbClr val="FFFF00"/>
              </a:solidFill>
              <a:cs typeface="Tahoma" pitchFamily="34" charset="0"/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  <a:cs typeface="Tahoma" pitchFamily="34" charset="0"/>
              </a:rPr>
              <a:t>	</a:t>
            </a:r>
            <a:r>
              <a:rPr lang="en-US" sz="2400" b="1" dirty="0" smtClean="0">
                <a:solidFill>
                  <a:srgbClr val="FFFF99"/>
                </a:solidFill>
                <a:cs typeface="Tahoma" pitchFamily="34" charset="0"/>
              </a:rPr>
              <a:t>Nottingham index</a:t>
            </a:r>
            <a:r>
              <a:rPr lang="en-US" sz="2800" b="1" dirty="0" smtClean="0">
                <a:solidFill>
                  <a:srgbClr val="FFFF00"/>
                </a:solidFill>
                <a:cs typeface="Tahoma" pitchFamily="34" charset="0"/>
              </a:rPr>
              <a:t>, </a:t>
            </a:r>
            <a:r>
              <a:rPr lang="en-US" sz="2800" b="1" dirty="0" smtClean="0">
                <a:solidFill>
                  <a:srgbClr val="FFFF99"/>
                </a:solidFill>
                <a:cs typeface="Tahoma" pitchFamily="34" charset="0"/>
              </a:rPr>
              <a:t>Gleason etc</a:t>
            </a:r>
            <a:endParaRPr lang="en-US" sz="2800" b="1" dirty="0" smtClean="0">
              <a:solidFill>
                <a:srgbClr val="FFFF99"/>
              </a:solidFill>
              <a:cs typeface="Tahoma" pitchFamily="34" charset="0"/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  <a:cs typeface="Tahoma" pitchFamily="34" charset="0"/>
              </a:rPr>
              <a:t>Stage </a:t>
            </a:r>
            <a:r>
              <a:rPr lang="en-US" sz="2800" b="1" dirty="0" smtClean="0">
                <a:solidFill>
                  <a:srgbClr val="FFFF00"/>
                </a:solidFill>
                <a:cs typeface="Tahoma" pitchFamily="34" charset="0"/>
              </a:rPr>
              <a:t>of the </a:t>
            </a:r>
            <a:r>
              <a:rPr lang="en-US" sz="2800" b="1" dirty="0" smtClean="0">
                <a:solidFill>
                  <a:srgbClr val="FFFF00"/>
                </a:solidFill>
                <a:cs typeface="Tahoma" pitchFamily="34" charset="0"/>
              </a:rPr>
              <a:t>disease 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  <a:cs typeface="Tahoma" pitchFamily="34" charset="0"/>
              </a:rPr>
              <a:t>(</a:t>
            </a:r>
            <a:r>
              <a:rPr lang="en-US" sz="2800" dirty="0" smtClean="0"/>
              <a:t> </a:t>
            </a:r>
            <a:r>
              <a:rPr lang="en-US" sz="2400" dirty="0" smtClean="0">
                <a:solidFill>
                  <a:srgbClr val="FFFF99"/>
                </a:solidFill>
              </a:rPr>
              <a:t>American Joint Committee on Cancer (AJCC) TNM system</a:t>
            </a:r>
            <a:r>
              <a:rPr lang="en-US" sz="2800" dirty="0" smtClean="0"/>
              <a:t>.</a:t>
            </a:r>
            <a:r>
              <a:rPr lang="en-US" sz="2800" b="1" dirty="0" smtClean="0">
                <a:solidFill>
                  <a:srgbClr val="FFFF00"/>
                </a:solidFill>
                <a:cs typeface="Tahoma" pitchFamily="34" charset="0"/>
              </a:rPr>
              <a:t>)</a:t>
            </a:r>
            <a:endParaRPr lang="en-US" sz="28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066800" y="152400"/>
            <a:ext cx="73152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cs typeface="Tahoma" pitchFamily="34" charset="0"/>
              </a:rPr>
              <a:t>Histological grading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 H</a:t>
            </a: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ow </a:t>
            </a:r>
            <a:r>
              <a:rPr lang="en-US" sz="2800" dirty="0">
                <a:solidFill>
                  <a:srgbClr val="FFFF00"/>
                </a:solidFill>
                <a:cs typeface="Tahoma" pitchFamily="34" charset="0"/>
              </a:rPr>
              <a:t>much the </a:t>
            </a: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tumor </a:t>
            </a:r>
            <a:r>
              <a:rPr lang="en-US" sz="2800" dirty="0">
                <a:solidFill>
                  <a:srgbClr val="FFFF00"/>
                </a:solidFill>
                <a:cs typeface="Tahoma" pitchFamily="34" charset="0"/>
              </a:rPr>
              <a:t>resembles normal tissue </a:t>
            </a:r>
            <a:endParaRPr lang="en-US" sz="2800" dirty="0" smtClean="0">
              <a:solidFill>
                <a:srgbClr val="FFFF00"/>
              </a:solidFill>
              <a:cs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99"/>
                </a:solidFill>
              </a:rPr>
              <a:t> </a:t>
            </a:r>
            <a:r>
              <a:rPr lang="en-US" sz="2800" dirty="0" smtClean="0">
                <a:solidFill>
                  <a:srgbClr val="FFFF99"/>
                </a:solidFill>
              </a:rPr>
              <a:t>C</a:t>
            </a:r>
            <a:r>
              <a:rPr lang="en-US" sz="2800" dirty="0" smtClean="0">
                <a:solidFill>
                  <a:srgbClr val="FFFF99"/>
                </a:solidFill>
              </a:rPr>
              <a:t>lassify </a:t>
            </a:r>
            <a:r>
              <a:rPr lang="en-US" sz="2800" dirty="0" smtClean="0">
                <a:solidFill>
                  <a:srgbClr val="FFFF99"/>
                </a:solidFill>
              </a:rPr>
              <a:t>cancer cells in terms of how abnormal they look under a </a:t>
            </a:r>
            <a:r>
              <a:rPr lang="en-US" sz="2800" dirty="0" smtClean="0">
                <a:solidFill>
                  <a:srgbClr val="FFFF99"/>
                </a:solidFill>
              </a:rPr>
              <a:t>microscope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99"/>
                </a:solidFill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Oncologists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consider tumor grade and other factors when developing an individual treatment </a:t>
            </a:r>
            <a:r>
              <a:rPr lang="en-US" sz="2800" dirty="0" smtClean="0">
                <a:solidFill>
                  <a:srgbClr val="FFFF00"/>
                </a:solidFill>
              </a:rPr>
              <a:t>plan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99"/>
                </a:solidFill>
                <a:cs typeface="Tahoma" pitchFamily="34" charset="0"/>
              </a:rPr>
              <a:t> Histological grade is called Differentiation 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99"/>
                </a:solidFill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Nuclear grade refers to size/shape of nuclei</a:t>
            </a:r>
            <a:endParaRPr lang="en-US" sz="2800" dirty="0" smtClean="0">
              <a:solidFill>
                <a:srgbClr val="FFFF00"/>
              </a:solidFill>
              <a:cs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99"/>
                </a:solidFill>
                <a:cs typeface="Tahoma" pitchFamily="34" charset="0"/>
              </a:rPr>
              <a:t>Grading is different than staging but is used in staging cancer</a:t>
            </a:r>
            <a:endParaRPr lang="en-US" sz="2800" dirty="0">
              <a:solidFill>
                <a:srgbClr val="FFFF99"/>
              </a:solidFill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Medium power view of &gt;75% tubule for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0549" y="248194"/>
            <a:ext cx="3086098" cy="2057399"/>
          </a:xfrm>
          <a:prstGeom prst="rect">
            <a:avLst/>
          </a:prstGeom>
          <a:noFill/>
        </p:spPr>
      </p:pic>
      <p:pic>
        <p:nvPicPr>
          <p:cNvPr id="84996" name="Picture 4" descr="The overwhelming bulk of this carcinoma shows tubular differentiation. It is morphologically of NST type and NOT a Tubular Carcino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49" y="248194"/>
            <a:ext cx="3086098" cy="2057399"/>
          </a:xfrm>
          <a:prstGeom prst="rect">
            <a:avLst/>
          </a:prstGeom>
          <a:noFill/>
        </p:spPr>
      </p:pic>
      <p:pic>
        <p:nvPicPr>
          <p:cNvPr id="84998" name="Picture 6" descr="This cancer shows &lt; 75% tubule formation - Tubule score=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49" y="2355669"/>
            <a:ext cx="3086099" cy="2057400"/>
          </a:xfrm>
          <a:prstGeom prst="rect">
            <a:avLst/>
          </a:prstGeom>
          <a:noFill/>
        </p:spPr>
      </p:pic>
      <p:pic>
        <p:nvPicPr>
          <p:cNvPr id="85000" name="Picture 8" descr="This medium power view allows critical evaluation of those structures forming tubules and those that are soli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362200"/>
            <a:ext cx="3086099" cy="2057400"/>
          </a:xfrm>
          <a:prstGeom prst="rect">
            <a:avLst/>
          </a:prstGeom>
          <a:noFill/>
        </p:spPr>
      </p:pic>
      <p:pic>
        <p:nvPicPr>
          <p:cNvPr id="85002" name="Picture 10" descr="This carcinoma shows no tubule formation whatsoever - Tubule score =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26" y="4469675"/>
            <a:ext cx="3080657" cy="2053772"/>
          </a:xfrm>
          <a:prstGeom prst="rect">
            <a:avLst/>
          </a:prstGeom>
          <a:noFill/>
        </p:spPr>
      </p:pic>
      <p:pic>
        <p:nvPicPr>
          <p:cNvPr id="85004" name="Picture 12" descr="A single acinar structure is seen in the top left hand corner (arrow). Overall, tubule formation is well under 10% - Tubule score =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1381" y="4461918"/>
            <a:ext cx="3074875" cy="204991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17585" y="152400"/>
            <a:ext cx="2826415" cy="594008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Breast Cancer grade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Grade 1 &gt;75% tubules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Well differentiated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Grade 2 &lt;10-75% tubules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Moderately differentiated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Grade 3 &lt;10% tubules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Poorly differentiated</a:t>
            </a:r>
            <a:endParaRPr lang="ar-KW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458200" cy="640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err="1" smtClean="0">
                <a:solidFill>
                  <a:srgbClr val="FFFF00"/>
                </a:solidFill>
                <a:cs typeface="Tahoma" pitchFamily="34" charset="0"/>
              </a:rPr>
              <a:t>Tumour</a:t>
            </a:r>
            <a:r>
              <a:rPr lang="en-US" sz="2800" b="1" dirty="0" smtClean="0">
                <a:solidFill>
                  <a:srgbClr val="FFFF00"/>
                </a:solidFill>
                <a:cs typeface="Tahoma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cs typeface="Tahoma" pitchFamily="34" charset="0"/>
              </a:rPr>
              <a:t>stage</a:t>
            </a:r>
            <a:r>
              <a:rPr lang="en-US" sz="2800" dirty="0" smtClean="0"/>
              <a:t> </a:t>
            </a:r>
            <a:r>
              <a:rPr lang="en-US" sz="1800" dirty="0" smtClean="0">
                <a:solidFill>
                  <a:srgbClr val="FFFF99"/>
                </a:solidFill>
              </a:rPr>
              <a:t>American Joint Committee on Cancer (AJCC) TNM system.</a:t>
            </a:r>
            <a:endParaRPr lang="en-US" sz="1800" b="1" dirty="0" smtClean="0">
              <a:solidFill>
                <a:srgbClr val="FFFF99"/>
              </a:solidFill>
              <a:cs typeface="Tahoma" pitchFamily="34" charset="0"/>
            </a:endParaRPr>
          </a:p>
          <a:p>
            <a:pPr algn="just" eaLnBrk="1" hangingPunct="1"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Depends on pathological and clinical information </a:t>
            </a:r>
          </a:p>
          <a:p>
            <a:pPr algn="just" eaLnBrk="1" hangingPunct="1"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CT scan, US, bone marrow examination</a:t>
            </a:r>
            <a:r>
              <a:rPr lang="en-US" sz="28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…</a:t>
            </a: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.etc.</a:t>
            </a:r>
          </a:p>
          <a:p>
            <a:pPr algn="just" eaLnBrk="1" hangingPunct="1"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TNM  staging system</a:t>
            </a:r>
          </a:p>
          <a:p>
            <a:pPr algn="just" eaLnBrk="1" hangingPunct="1"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T  		-	primary </a:t>
            </a:r>
            <a:r>
              <a:rPr lang="en-US" sz="2800" dirty="0" err="1" smtClean="0">
                <a:solidFill>
                  <a:srgbClr val="FFFF00"/>
                </a:solidFill>
                <a:cs typeface="Tahoma" pitchFamily="34" charset="0"/>
              </a:rPr>
              <a:t>tumour</a:t>
            </a:r>
            <a:endParaRPr lang="en-US" sz="2800" dirty="0" smtClean="0">
              <a:solidFill>
                <a:srgbClr val="FFFF00"/>
              </a:solidFill>
              <a:cs typeface="Tahoma" pitchFamily="34" charset="0"/>
            </a:endParaRPr>
          </a:p>
          <a:p>
            <a:pPr algn="just" eaLnBrk="1" hangingPunct="1"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N			-	regional lymph node involvement</a:t>
            </a:r>
          </a:p>
          <a:p>
            <a:pPr algn="just" eaLnBrk="1" hangingPunct="1"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M			-	Metastasis</a:t>
            </a:r>
          </a:p>
          <a:p>
            <a:pPr algn="just" eaLnBrk="1" hangingPunct="1">
              <a:buFontTx/>
              <a:buNone/>
            </a:pPr>
            <a:endParaRPr lang="en-US" sz="2800" dirty="0" smtClean="0">
              <a:solidFill>
                <a:srgbClr val="FFFF00"/>
              </a:solidFill>
              <a:cs typeface="Tahoma" pitchFamily="34" charset="0"/>
            </a:endParaRPr>
          </a:p>
          <a:p>
            <a:pPr algn="just" eaLnBrk="1" hangingPunct="1"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Help to	-	decide treatment</a:t>
            </a:r>
          </a:p>
          <a:p>
            <a:pPr algn="just" eaLnBrk="1" hangingPunct="1"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			-	predict outcome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FF00"/>
              </a:solidFill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657600" y="0"/>
            <a:ext cx="105990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&lt;=2cm</a:t>
            </a:r>
            <a:endParaRPr lang="ar-KW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0"/>
            <a:ext cx="97013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2-5cm</a:t>
            </a:r>
            <a:endParaRPr lang="ar-KW" dirty="0"/>
          </a:p>
        </p:txBody>
      </p:sp>
      <p:sp>
        <p:nvSpPr>
          <p:cNvPr id="5" name="TextBox 4"/>
          <p:cNvSpPr txBox="1"/>
          <p:nvPr/>
        </p:nvSpPr>
        <p:spPr>
          <a:xfrm>
            <a:off x="7848600" y="0"/>
            <a:ext cx="88678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&gt;5cm</a:t>
            </a:r>
            <a:endParaRPr lang="ar-KW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354138" y="742950"/>
            <a:ext cx="3359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FFFF00"/>
                </a:solidFill>
              </a:rPr>
              <a:t>Neoplasia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08000" y="1741488"/>
            <a:ext cx="80152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New York" charset="0"/>
              </a:rPr>
              <a:t>Neoplasia</a:t>
            </a:r>
            <a:r>
              <a:rPr lang="en-US" dirty="0">
                <a:solidFill>
                  <a:srgbClr val="FFFF00"/>
                </a:solidFill>
                <a:latin typeface="New York" charset="0"/>
              </a:rPr>
              <a:t> is </a:t>
            </a:r>
            <a:r>
              <a:rPr lang="en-US" dirty="0">
                <a:solidFill>
                  <a:srgbClr val="FF0000"/>
                </a:solidFill>
                <a:latin typeface="New York" charset="0"/>
              </a:rPr>
              <a:t>defined </a:t>
            </a:r>
            <a:r>
              <a:rPr lang="en-US" dirty="0">
                <a:solidFill>
                  <a:srgbClr val="FFFF00"/>
                </a:solidFill>
                <a:latin typeface="New York" charset="0"/>
              </a:rPr>
              <a:t>as: " an abnormal mass of tissue</a:t>
            </a:r>
            <a:r>
              <a:rPr lang="en-US" dirty="0" smtClean="0">
                <a:solidFill>
                  <a:srgbClr val="FFFF00"/>
                </a:solidFill>
                <a:latin typeface="New York" charset="0"/>
              </a:rPr>
              <a:t>, resembling the tissue of origin, </a:t>
            </a:r>
            <a:r>
              <a:rPr lang="en-US" dirty="0">
                <a:solidFill>
                  <a:srgbClr val="FFFF00"/>
                </a:solidFill>
                <a:latin typeface="New York" charset="0"/>
              </a:rPr>
              <a:t>the growth of which exceeds and is uncoordinated with that of the normal tissues and persists in the same excessive manner after cessation of the stimuli that evoked the change." </a:t>
            </a:r>
          </a:p>
          <a:p>
            <a:r>
              <a:rPr lang="en-US" dirty="0" err="1">
                <a:solidFill>
                  <a:srgbClr val="FFFF00"/>
                </a:solidFill>
                <a:latin typeface="New York" charset="0"/>
              </a:rPr>
              <a:t>Neoplasia</a:t>
            </a:r>
            <a:r>
              <a:rPr lang="en-US" dirty="0">
                <a:solidFill>
                  <a:srgbClr val="FFFF00"/>
                </a:solidFill>
                <a:latin typeface="New York" charset="0"/>
              </a:rPr>
              <a:t> has genetic and environmental causes. It is important to note that both play parts in causing </a:t>
            </a:r>
            <a:r>
              <a:rPr lang="en-US" dirty="0" err="1">
                <a:solidFill>
                  <a:srgbClr val="FFFF00"/>
                </a:solidFill>
                <a:latin typeface="New York" charset="0"/>
              </a:rPr>
              <a:t>neoplasia</a:t>
            </a:r>
            <a:r>
              <a:rPr lang="en-US" dirty="0">
                <a:solidFill>
                  <a:srgbClr val="FFFF00"/>
                </a:solidFill>
                <a:latin typeface="New York" charset="0"/>
              </a:rPr>
              <a:t>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08000" y="2638425"/>
            <a:ext cx="81280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ar-KW" sz="1600" u="sng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04800" y="369888"/>
            <a:ext cx="812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Cancer </a:t>
            </a:r>
            <a:r>
              <a:rPr lang="en-US" b="1" dirty="0">
                <a:solidFill>
                  <a:srgbClr val="FFFF00"/>
                </a:solidFill>
              </a:rPr>
              <a:t>metastasis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1295400"/>
            <a:ext cx="8737600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sz="1800" dirty="0">
                <a:solidFill>
                  <a:srgbClr val="FFFF00"/>
                </a:solidFill>
                <a:latin typeface="Times" pitchFamily="18" charset="0"/>
              </a:rPr>
              <a:t>Metastasis is defined as the development of secondary implants discontinuous with the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 sz="1800" dirty="0">
                <a:solidFill>
                  <a:srgbClr val="FFFF00"/>
                </a:solidFill>
                <a:latin typeface="Times" pitchFamily="18" charset="0"/>
              </a:rPr>
              <a:t>primary Malignant neoplasm </a:t>
            </a:r>
            <a:r>
              <a:rPr lang="en-US" altLang="en-US" sz="1800" dirty="0" smtClean="0">
                <a:solidFill>
                  <a:srgbClr val="FFFF00"/>
                </a:solidFill>
                <a:latin typeface="Times" pitchFamily="18" charset="0"/>
              </a:rPr>
              <a:t>in </a:t>
            </a:r>
            <a:r>
              <a:rPr lang="en-US" altLang="en-US" sz="1800" dirty="0">
                <a:solidFill>
                  <a:srgbClr val="FFFF00"/>
                </a:solidFill>
                <a:latin typeface="Times" pitchFamily="18" charset="0"/>
              </a:rPr>
              <a:t>remote tissues. Cancers spread by three ways: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lang="en-US" altLang="en-US" sz="1800" dirty="0">
                <a:solidFill>
                  <a:srgbClr val="FFFF00"/>
                </a:solidFill>
                <a:latin typeface="Times" pitchFamily="18" charset="0"/>
              </a:rPr>
              <a:t>Direct spread 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lang="en-US" altLang="en-US" sz="1800" dirty="0">
                <a:solidFill>
                  <a:srgbClr val="FFFF00"/>
                </a:solidFill>
                <a:latin typeface="Times" pitchFamily="18" charset="0"/>
              </a:rPr>
              <a:t>Lymphatic spread (via lymphatic vessels)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lang="en-US" altLang="en-US" sz="1800" dirty="0" err="1">
                <a:solidFill>
                  <a:srgbClr val="FFFF00"/>
                </a:solidFill>
                <a:latin typeface="Times" pitchFamily="18" charset="0"/>
              </a:rPr>
              <a:t>Haematogenous</a:t>
            </a:r>
            <a:r>
              <a:rPr lang="en-US" altLang="en-US" sz="1800" dirty="0">
                <a:solidFill>
                  <a:srgbClr val="FFFF00"/>
                </a:solidFill>
                <a:latin typeface="Times" pitchFamily="18" charset="0"/>
              </a:rPr>
              <a:t> spread (via veins) Why not arteries</a:t>
            </a:r>
            <a:r>
              <a:rPr lang="en-US" altLang="en-US" sz="1200" dirty="0">
                <a:solidFill>
                  <a:srgbClr val="FFFF00"/>
                </a:solidFill>
                <a:latin typeface="Times" pitchFamily="18" charset="0"/>
              </a:rPr>
              <a:t>??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380125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Metastasis is a multi-step process </a:t>
            </a:r>
            <a:endParaRPr lang="en-GB" sz="2000" dirty="0" smtClean="0">
              <a:solidFill>
                <a:srgbClr val="FFFF00"/>
              </a:solidFill>
            </a:endParaRPr>
          </a:p>
          <a:p>
            <a:r>
              <a:rPr lang="en-GB" sz="2000" dirty="0" smtClean="0">
                <a:solidFill>
                  <a:srgbClr val="FFFF00"/>
                </a:solidFill>
              </a:rPr>
              <a:t>C</a:t>
            </a:r>
            <a:r>
              <a:rPr lang="en-GB" sz="2000" dirty="0" smtClean="0">
                <a:solidFill>
                  <a:srgbClr val="FFFF00"/>
                </a:solidFill>
              </a:rPr>
              <a:t>ells </a:t>
            </a:r>
            <a:r>
              <a:rPr lang="en-GB" sz="2000" dirty="0">
                <a:solidFill>
                  <a:srgbClr val="FFFF00"/>
                </a:solidFill>
              </a:rPr>
              <a:t>invade through a thick layer of </a:t>
            </a:r>
            <a:r>
              <a:rPr lang="en-GB" sz="2000" dirty="0" smtClean="0">
                <a:solidFill>
                  <a:srgbClr val="FFFF00"/>
                </a:solidFill>
              </a:rPr>
              <a:t>basement </a:t>
            </a:r>
            <a:r>
              <a:rPr lang="en-GB" sz="2000" dirty="0">
                <a:solidFill>
                  <a:srgbClr val="FFFF00"/>
                </a:solidFill>
              </a:rPr>
              <a:t>membrane (BM</a:t>
            </a:r>
            <a:r>
              <a:rPr lang="en-GB" sz="2000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GB" sz="2000" dirty="0" smtClean="0">
                <a:solidFill>
                  <a:srgbClr val="FFFF00"/>
                </a:solidFill>
              </a:rPr>
              <a:t> Production </a:t>
            </a:r>
            <a:r>
              <a:rPr lang="en-GB" sz="2000" dirty="0">
                <a:solidFill>
                  <a:srgbClr val="FFFF00"/>
                </a:solidFill>
              </a:rPr>
              <a:t>of a collection of </a:t>
            </a:r>
            <a:r>
              <a:rPr lang="en-GB" sz="2000" dirty="0" err="1">
                <a:solidFill>
                  <a:srgbClr val="FFFF00"/>
                </a:solidFill>
              </a:rPr>
              <a:t>proteolytic</a:t>
            </a:r>
            <a:r>
              <a:rPr lang="en-GB" sz="2000" dirty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enzymes</a:t>
            </a:r>
            <a:endParaRPr lang="en-GB" sz="2000" dirty="0" smtClean="0">
              <a:solidFill>
                <a:srgbClr val="FFFF00"/>
              </a:solidFill>
            </a:endParaRPr>
          </a:p>
          <a:p>
            <a:r>
              <a:rPr lang="en-GB" sz="2000" dirty="0" smtClean="0">
                <a:solidFill>
                  <a:srgbClr val="FFFF00"/>
                </a:solidFill>
              </a:rPr>
              <a:t>C</a:t>
            </a:r>
            <a:r>
              <a:rPr lang="en-GB" sz="2000" dirty="0" smtClean="0">
                <a:solidFill>
                  <a:srgbClr val="FFFF00"/>
                </a:solidFill>
              </a:rPr>
              <a:t>ells </a:t>
            </a:r>
            <a:r>
              <a:rPr lang="en-GB" sz="2000" dirty="0">
                <a:solidFill>
                  <a:srgbClr val="FFFF00"/>
                </a:solidFill>
              </a:rPr>
              <a:t>then reach blood or lymphatic vessels by which they are transported to distant </a:t>
            </a:r>
            <a:r>
              <a:rPr lang="en-GB" sz="2000" dirty="0" smtClean="0">
                <a:solidFill>
                  <a:srgbClr val="FFFF00"/>
                </a:solidFill>
              </a:rPr>
              <a:t>sites</a:t>
            </a:r>
          </a:p>
          <a:p>
            <a:r>
              <a:rPr lang="en-GB" sz="2000" dirty="0" smtClean="0">
                <a:solidFill>
                  <a:srgbClr val="FFFF00"/>
                </a:solidFill>
              </a:rPr>
              <a:t>The </a:t>
            </a:r>
            <a:r>
              <a:rPr lang="en-GB" sz="2000" dirty="0">
                <a:solidFill>
                  <a:srgbClr val="FFFF00"/>
                </a:solidFill>
              </a:rPr>
              <a:t>tumour cells then </a:t>
            </a:r>
            <a:r>
              <a:rPr lang="en-GB" sz="2000" dirty="0" err="1">
                <a:solidFill>
                  <a:srgbClr val="FFFF00"/>
                </a:solidFill>
              </a:rPr>
              <a:t>extravasate</a:t>
            </a:r>
            <a:r>
              <a:rPr lang="en-GB" sz="2000" dirty="0">
                <a:solidFill>
                  <a:srgbClr val="FFFF00"/>
                </a:solidFill>
              </a:rPr>
              <a:t> from the vessels to colonize distant </a:t>
            </a:r>
            <a:r>
              <a:rPr lang="en-GB" sz="2000" dirty="0" smtClean="0">
                <a:solidFill>
                  <a:srgbClr val="FFFF00"/>
                </a:solidFill>
              </a:rPr>
              <a:t>organs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GB" sz="2000" dirty="0" smtClean="0">
                <a:solidFill>
                  <a:srgbClr val="FFFF00"/>
                </a:solidFill>
              </a:rPr>
              <a:t>M</a:t>
            </a:r>
            <a:r>
              <a:rPr lang="en-GB" sz="2000" dirty="0" smtClean="0">
                <a:solidFill>
                  <a:srgbClr val="FFFF00"/>
                </a:solidFill>
              </a:rPr>
              <a:t>ajor </a:t>
            </a:r>
            <a:r>
              <a:rPr lang="en-GB" sz="2000" dirty="0">
                <a:solidFill>
                  <a:srgbClr val="FFFF00"/>
                </a:solidFill>
              </a:rPr>
              <a:t>cause of metastasis inefficiency is failure of cells to grow in distant sites post-</a:t>
            </a:r>
            <a:r>
              <a:rPr lang="en-GB" sz="2000" dirty="0" err="1">
                <a:solidFill>
                  <a:srgbClr val="FFFF00"/>
                </a:solidFill>
              </a:rPr>
              <a:t>extravasation</a:t>
            </a:r>
            <a:r>
              <a:rPr lang="en-GB" sz="2000" dirty="0">
                <a:solidFill>
                  <a:srgbClr val="FFFF00"/>
                </a:solidFill>
              </a:rPr>
              <a:t> (Chambers et al., 1995; Koop et al., 1996</a:t>
            </a:r>
            <a:r>
              <a:rPr lang="en-GB" sz="2000" dirty="0" smtClean="0">
                <a:solidFill>
                  <a:srgbClr val="FFFF00"/>
                </a:solidFill>
              </a:rPr>
              <a:t>).  </a:t>
            </a:r>
            <a:r>
              <a:rPr lang="en-GB" sz="2000" b="1" dirty="0" smtClean="0">
                <a:solidFill>
                  <a:srgbClr val="FF0000"/>
                </a:solidFill>
              </a:rPr>
              <a:t>Low apoptosis means better metastasis</a:t>
            </a:r>
            <a:endParaRPr lang="en-GB" sz="2000" b="1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543800" cy="4572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FF00"/>
                </a:solidFill>
                <a:cs typeface="Tahoma" pitchFamily="34" charset="0"/>
              </a:rPr>
              <a:t>Metastasis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077200" cy="5638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400" b="1" dirty="0" smtClean="0">
                <a:solidFill>
                  <a:srgbClr val="FFFF00"/>
                </a:solidFill>
                <a:cs typeface="Tahoma" pitchFamily="34" charset="0"/>
              </a:rPr>
              <a:t>Direct</a:t>
            </a:r>
          </a:p>
          <a:p>
            <a:pPr marL="609600" indent="-609600" eaLnBrk="1" hangingPunct="1">
              <a:buFontTx/>
              <a:buNone/>
            </a:pPr>
            <a:r>
              <a:rPr lang="en-US" sz="2400" b="1" dirty="0" err="1" smtClean="0">
                <a:solidFill>
                  <a:srgbClr val="FFFF00"/>
                </a:solidFill>
                <a:cs typeface="Tahoma" pitchFamily="34" charset="0"/>
              </a:rPr>
              <a:t>Lymphatics</a:t>
            </a: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	-	common in carcinoma</a:t>
            </a:r>
          </a:p>
          <a:p>
            <a:pPr marL="609600" indent="-609600" eaLnBrk="1" hangingPunct="1">
              <a:buFontTx/>
              <a:buNone/>
            </a:pPr>
            <a:r>
              <a:rPr lang="en-US" sz="2400" b="1" dirty="0" smtClean="0">
                <a:solidFill>
                  <a:srgbClr val="FFFF00"/>
                </a:solidFill>
                <a:cs typeface="Tahoma" pitchFamily="34" charset="0"/>
              </a:rPr>
              <a:t>Venous	</a:t>
            </a: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-	GI </a:t>
            </a:r>
            <a:r>
              <a:rPr lang="en-US" sz="2400" dirty="0" err="1" smtClean="0">
                <a:solidFill>
                  <a:srgbClr val="FFFF00"/>
                </a:solidFill>
                <a:cs typeface="Tahoma" pitchFamily="34" charset="0"/>
              </a:rPr>
              <a:t>tumours</a:t>
            </a: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 to liver</a:t>
            </a:r>
          </a:p>
          <a:p>
            <a:pPr marL="609600" indent="-609600" eaLnBrk="1" hangingPunct="1"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				Various site to lung, brain, bone, 				bone marrow, any organ?</a:t>
            </a:r>
          </a:p>
          <a:p>
            <a:pPr marL="609600" indent="-609600" eaLnBrk="1" hangingPunct="1"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Seeding		Ovarian cancer				</a:t>
            </a:r>
          </a:p>
          <a:p>
            <a:pPr marL="609600" indent="-609600" eaLnBrk="1" hangingPunct="1">
              <a:buFontTx/>
              <a:buNone/>
            </a:pPr>
            <a:r>
              <a:rPr lang="en-US" sz="2400" b="1" dirty="0" err="1" smtClean="0">
                <a:solidFill>
                  <a:srgbClr val="FFFF00"/>
                </a:solidFill>
                <a:cs typeface="Tahoma" pitchFamily="34" charset="0"/>
              </a:rPr>
              <a:t>Hematogenous</a:t>
            </a:r>
            <a:r>
              <a:rPr lang="en-US" sz="2400" b="1" dirty="0" smtClean="0">
                <a:solidFill>
                  <a:srgbClr val="FFFF00"/>
                </a:solidFill>
                <a:cs typeface="Tahoma" pitchFamily="34" charset="0"/>
              </a:rPr>
              <a:t>	</a:t>
            </a:r>
            <a:r>
              <a:rPr lang="en-US" sz="2400" b="1" dirty="0" err="1" smtClean="0">
                <a:solidFill>
                  <a:srgbClr val="FFFF00"/>
                </a:solidFill>
                <a:cs typeface="Tahoma" pitchFamily="34" charset="0"/>
              </a:rPr>
              <a:t>Osteosarcomas</a:t>
            </a:r>
            <a:endParaRPr lang="en-US" sz="2400" b="1" dirty="0" smtClean="0">
              <a:solidFill>
                <a:srgbClr val="FFFF00"/>
              </a:solidFill>
              <a:cs typeface="Tahoma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2400" b="1" dirty="0" smtClean="0">
                <a:solidFill>
                  <a:srgbClr val="FFFF00"/>
                </a:solidFill>
                <a:cs typeface="Tahoma" pitchFamily="34" charset="0"/>
              </a:rPr>
              <a:t>				Kidney</a:t>
            </a:r>
          </a:p>
          <a:p>
            <a:pPr marL="609600" indent="-609600" eaLnBrk="1" hangingPunct="1">
              <a:buNone/>
            </a:pPr>
            <a:r>
              <a:rPr lang="en-US" sz="2400" b="1" dirty="0" smtClean="0">
                <a:solidFill>
                  <a:srgbClr val="FFFF00"/>
                </a:solidFill>
                <a:cs typeface="Tahoma" pitchFamily="34" charset="0"/>
              </a:rPr>
              <a:t>Paget’s soil and seed</a:t>
            </a:r>
          </a:p>
          <a:p>
            <a:pPr marL="609600" indent="-609600" eaLnBrk="1" hangingPunct="1">
              <a:buNone/>
            </a:pPr>
            <a:r>
              <a:rPr lang="en-US" sz="2400" b="1" dirty="0" smtClean="0">
                <a:solidFill>
                  <a:srgbClr val="FFFF00"/>
                </a:solidFill>
                <a:cs typeface="Tahoma" pitchFamily="34" charset="0"/>
              </a:rPr>
              <a:t>Very rare in </a:t>
            </a:r>
            <a:r>
              <a:rPr lang="en-US" sz="2400" b="1" dirty="0" smtClean="0">
                <a:solidFill>
                  <a:srgbClr val="FFFF00"/>
                </a:solidFill>
                <a:cs typeface="Tahoma" pitchFamily="34" charset="0"/>
              </a:rPr>
              <a:t>Skeletal Muscle</a:t>
            </a:r>
            <a:r>
              <a:rPr lang="en-US" sz="2400" b="1" dirty="0" smtClean="0">
                <a:solidFill>
                  <a:srgbClr val="FFFF00"/>
                </a:solidFill>
                <a:cs typeface="Tahoma" pitchFamily="34" charset="0"/>
              </a:rPr>
              <a:t>! Why?</a:t>
            </a:r>
          </a:p>
          <a:p>
            <a:pPr marL="609600" indent="-609600" eaLnBrk="1" hangingPunct="1">
              <a:buFontTx/>
              <a:buNone/>
            </a:pPr>
            <a:r>
              <a:rPr lang="en-US" sz="2400" b="1" dirty="0" smtClean="0">
                <a:solidFill>
                  <a:srgbClr val="FFFF00"/>
                </a:solidFill>
                <a:cs typeface="Tahoma" pitchFamily="34" charset="0"/>
              </a:rPr>
              <a:t>Molecular defect determines site of metastasis </a:t>
            </a:r>
          </a:p>
          <a:p>
            <a:pPr marL="609600" indent="-609600" eaLnBrk="1" hangingPunct="1"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cs typeface="Tahoma" pitchFamily="34" charset="0"/>
              </a:rPr>
              <a:t>Apoptosis resistance most important characteristic</a:t>
            </a:r>
          </a:p>
          <a:p>
            <a:pPr marL="609600" indent="-609600" eaLnBrk="1" hangingPunct="1"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			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N4"/>
          <p:cNvPicPr>
            <a:picLocks noChangeAspect="1" noChangeArrowheads="1"/>
          </p:cNvPicPr>
          <p:nvPr/>
        </p:nvPicPr>
        <p:blipFill>
          <a:blip r:embed="rId2" cstate="print"/>
          <a:srcRect r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Two foci of lymphatic invasion by carcinoma - the focus on the right is close to a venous chan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4572000" cy="3048001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 flipH="1">
            <a:off x="1143000" y="1828800"/>
            <a:ext cx="1524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657600" y="3124200"/>
            <a:ext cx="2286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044" name="Picture 4" descr="Low and hgh power views of lymphatic invasion - note adjacent artery &amp; ve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799" y="1295400"/>
            <a:ext cx="4048125" cy="30480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6248400" y="3429000"/>
            <a:ext cx="9906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838200"/>
            <a:ext cx="803835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Lymphatic Invasion                               Vascular (Vein) invasion</a:t>
            </a:r>
            <a:endParaRPr lang="ar-KW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51" y="113211"/>
            <a:ext cx="7696200" cy="659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B1"/>
          <p:cNvPicPr>
            <a:picLocks noChangeAspect="1" noChangeArrowheads="1"/>
          </p:cNvPicPr>
          <p:nvPr/>
        </p:nvPicPr>
        <p:blipFill>
          <a:blip r:embed="rId2" cstate="print"/>
          <a:srcRect t="4706" r="1801"/>
          <a:stretch>
            <a:fillRect/>
          </a:stretch>
        </p:blipFill>
        <p:spPr bwMode="auto">
          <a:xfrm>
            <a:off x="990600" y="304800"/>
            <a:ext cx="1905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B2"/>
          <p:cNvPicPr>
            <a:picLocks noChangeAspect="1" noChangeArrowheads="1"/>
          </p:cNvPicPr>
          <p:nvPr/>
        </p:nvPicPr>
        <p:blipFill>
          <a:blip r:embed="rId3" cstate="print"/>
          <a:srcRect t="1234" r="8716"/>
          <a:stretch>
            <a:fillRect/>
          </a:stretch>
        </p:blipFill>
        <p:spPr bwMode="auto">
          <a:xfrm>
            <a:off x="5943600" y="228600"/>
            <a:ext cx="1828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  <a:cs typeface="Tahoma" pitchFamily="34" charset="0"/>
              </a:rPr>
              <a:t>The Clinical effect of </a:t>
            </a:r>
            <a:r>
              <a:rPr lang="en-US" sz="2800" b="1" dirty="0" smtClean="0">
                <a:solidFill>
                  <a:srgbClr val="FFFF00"/>
                </a:solidFill>
                <a:cs typeface="Tahoma" pitchFamily="34" charset="0"/>
              </a:rPr>
              <a:t>tumors</a:t>
            </a:r>
            <a:endParaRPr lang="en-US" sz="2800" b="1" dirty="0" smtClean="0">
              <a:solidFill>
                <a:srgbClr val="FFFF00"/>
              </a:solidFill>
              <a:cs typeface="Tahoma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FFFF00"/>
                </a:solidFill>
                <a:cs typeface="Tahoma" pitchFamily="34" charset="0"/>
              </a:rPr>
              <a:t>Local effect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Compression 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 Intracranial pressure (brain </a:t>
            </a:r>
            <a:r>
              <a:rPr lang="en-US" sz="2400" dirty="0" err="1" smtClean="0">
                <a:solidFill>
                  <a:srgbClr val="FFFF00"/>
                </a:solidFill>
                <a:cs typeface="Tahoma" pitchFamily="34" charset="0"/>
              </a:rPr>
              <a:t>tumours</a:t>
            </a: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      &amp; Obstruction ( </a:t>
            </a: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esophagus)</a:t>
            </a:r>
            <a:endParaRPr lang="en-US" sz="2400" dirty="0" smtClean="0">
              <a:solidFill>
                <a:srgbClr val="FFFF00"/>
              </a:solidFill>
              <a:cs typeface="Tahoma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Ulceration        (</a:t>
            </a: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Skin)</a:t>
            </a:r>
            <a:endParaRPr lang="en-US" sz="2400" dirty="0" smtClean="0">
              <a:solidFill>
                <a:srgbClr val="FFFF00"/>
              </a:solidFill>
              <a:cs typeface="Tahoma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	&amp; </a:t>
            </a: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hemorrhage ( </a:t>
            </a: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Blood vessels)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3"/>
            </a:pP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Rupture         ( G.I. Tract)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	or </a:t>
            </a: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perforation or obstruction</a:t>
            </a:r>
            <a:endParaRPr lang="en-US" sz="2400" dirty="0" smtClean="0">
              <a:solidFill>
                <a:srgbClr val="FFFF00"/>
              </a:solidFill>
              <a:cs typeface="Tahoma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4.</a:t>
            </a:r>
            <a:r>
              <a:rPr lang="en-US" dirty="0" smtClean="0">
                <a:solidFill>
                  <a:srgbClr val="FFFF00"/>
                </a:solidFill>
                <a:cs typeface="Tahoma" pitchFamily="34" charset="0"/>
              </a:rPr>
              <a:t>	</a:t>
            </a: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Infarction	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FF00"/>
                </a:solidFill>
                <a:cs typeface="Tahoma" pitchFamily="34" charset="0"/>
              </a:rPr>
              <a:t>   	</a:t>
            </a: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in the central region of </a:t>
            </a:r>
            <a:r>
              <a:rPr lang="en-US" sz="2400" dirty="0" err="1" smtClean="0">
                <a:solidFill>
                  <a:srgbClr val="FFFF00"/>
                </a:solidFill>
                <a:cs typeface="Tahoma" pitchFamily="34" charset="0"/>
              </a:rPr>
              <a:t>tumour</a:t>
            </a: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 only expand 1-2mm in diameter.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 	</a:t>
            </a: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New vessel formation (</a:t>
            </a:r>
            <a:r>
              <a:rPr lang="en-US" sz="2400" dirty="0" err="1" smtClean="0">
                <a:solidFill>
                  <a:srgbClr val="FFFF00"/>
                </a:solidFill>
                <a:cs typeface="Tahoma" pitchFamily="34" charset="0"/>
              </a:rPr>
              <a:t>Angiogenetic</a:t>
            </a: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 factors)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5. Endocrine effects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  <a:cs typeface="Tahoma" pitchFamily="34" charset="0"/>
              </a:rPr>
              <a:t>				</a:t>
            </a:r>
            <a:endParaRPr lang="en-US" sz="2800" dirty="0" smtClean="0">
              <a:solidFill>
                <a:srgbClr val="FFFF00"/>
              </a:solidFill>
              <a:cs typeface="Tahoma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rgbClr val="FFFF00"/>
              </a:solidFill>
              <a:cs typeface="Tahoma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B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A:\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886200"/>
            <a:ext cx="2143125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1219200"/>
            <a:ext cx="343818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Weight loss and </a:t>
            </a:r>
            <a:r>
              <a:rPr lang="en-US" dirty="0" err="1" smtClean="0"/>
              <a:t>Cachexia</a:t>
            </a:r>
            <a:r>
              <a:rPr lang="en-US" dirty="0" smtClean="0"/>
              <a:t> </a:t>
            </a:r>
            <a:endParaRPr lang="ar-KW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220207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Systemic effects</a:t>
            </a:r>
            <a:endParaRPr lang="ar-KW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579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</a:rPr>
              <a:t>Neoplasia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6046847" cy="267765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Tumor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Irreversible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Morphological resemblance to tissue of origin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Functional resemblance to tissue of origin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Autonomy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Harmful</a:t>
            </a:r>
          </a:p>
          <a:p>
            <a:pPr>
              <a:buFont typeface="Arial" pitchFamily="34" charset="0"/>
              <a:buChar char="•"/>
            </a:pPr>
            <a:endParaRPr lang="ar-KW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467600" cy="914400"/>
          </a:xfrm>
          <a:noFill/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FF00"/>
                </a:solidFill>
                <a:cs typeface="Tahoma" pitchFamily="34" charset="0"/>
              </a:rPr>
              <a:t>Metaplasia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5029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cs typeface="Tahoma" pitchFamily="34" charset="0"/>
              </a:rPr>
              <a:t>Definition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	Conversion of one type of differentiated tissue into another type of differentiated tissue.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	It is a form of adaptation.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	It is benign and reversible.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	Stimulant causing </a:t>
            </a:r>
            <a:r>
              <a:rPr lang="en-US" sz="2800" dirty="0" err="1" smtClean="0">
                <a:solidFill>
                  <a:srgbClr val="FFFF00"/>
                </a:solidFill>
                <a:cs typeface="Tahoma" pitchFamily="34" charset="0"/>
              </a:rPr>
              <a:t>metaplasia</a:t>
            </a: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 may persist and play a role in carcinogenesis.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	</a:t>
            </a: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>e.g. </a:t>
            </a:r>
            <a:r>
              <a:rPr lang="en-US" sz="1800" dirty="0" err="1" smtClean="0">
                <a:solidFill>
                  <a:srgbClr val="FFFF00"/>
                </a:solidFill>
                <a:cs typeface="Tahoma" pitchFamily="34" charset="0"/>
              </a:rPr>
              <a:t>Squamous</a:t>
            </a: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cs typeface="Tahoma" pitchFamily="34" charset="0"/>
              </a:rPr>
              <a:t>metaplasia</a:t>
            </a: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> of bronchial respiratory epithelium in smokers.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>	</a:t>
            </a:r>
            <a:r>
              <a:rPr lang="en-US" sz="1800" dirty="0" err="1" smtClean="0">
                <a:solidFill>
                  <a:srgbClr val="FFFF00"/>
                </a:solidFill>
                <a:cs typeface="Tahoma" pitchFamily="34" charset="0"/>
              </a:rPr>
              <a:t>e.g</a:t>
            </a: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> Columnar epithelium of </a:t>
            </a:r>
            <a:r>
              <a:rPr lang="en-US" sz="1800" dirty="0" err="1" smtClean="0">
                <a:solidFill>
                  <a:srgbClr val="FFFF00"/>
                </a:solidFill>
                <a:cs typeface="Tahoma" pitchFamily="34" charset="0"/>
              </a:rPr>
              <a:t>endocervix</a:t>
            </a: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> replaced by </a:t>
            </a:r>
            <a:r>
              <a:rPr lang="en-US" sz="1800" dirty="0" err="1" smtClean="0">
                <a:solidFill>
                  <a:srgbClr val="FFFF00"/>
                </a:solidFill>
                <a:cs typeface="Tahoma" pitchFamily="34" charset="0"/>
              </a:rPr>
              <a:t>Squamous</a:t>
            </a: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> epithelium in chronic inflammation of Cervix.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>    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>      </a:t>
            </a:r>
            <a:r>
              <a:rPr lang="en-US" sz="2800" b="1" dirty="0" smtClean="0">
                <a:solidFill>
                  <a:srgbClr val="FF0000"/>
                </a:solidFill>
                <a:cs typeface="Tahoma" pitchFamily="34" charset="0"/>
              </a:rPr>
              <a:t>What is Hyperplasia? Dysplasia? </a:t>
            </a:r>
            <a:r>
              <a:rPr lang="en-US" sz="2800" b="1" dirty="0" err="1" smtClean="0">
                <a:solidFill>
                  <a:srgbClr val="FF0000"/>
                </a:solidFill>
                <a:cs typeface="Tahoma" pitchFamily="34" charset="0"/>
              </a:rPr>
              <a:t>Anaplasia</a:t>
            </a:r>
            <a:r>
              <a:rPr lang="en-US" sz="2800" b="1" dirty="0" smtClean="0">
                <a:solidFill>
                  <a:srgbClr val="FF0000"/>
                </a:solidFill>
                <a:cs typeface="Tahoma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696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  <a:cs typeface="Tahoma" pitchFamily="34" charset="0"/>
              </a:rPr>
              <a:t>	Benign </a:t>
            </a:r>
            <a:r>
              <a:rPr lang="en-US" sz="2800" b="1" dirty="0" err="1" smtClean="0">
                <a:solidFill>
                  <a:srgbClr val="FFFF00"/>
                </a:solidFill>
                <a:cs typeface="Tahoma" pitchFamily="34" charset="0"/>
              </a:rPr>
              <a:t>neoplasia</a:t>
            </a:r>
            <a:endParaRPr lang="en-US" sz="2800" b="1" dirty="0" smtClean="0">
              <a:solidFill>
                <a:srgbClr val="FFFF00"/>
              </a:solidFill>
              <a:cs typeface="Tahoma" pitchFamily="34" charset="0"/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cs typeface="Tahoma" pitchFamily="34" charset="0"/>
              </a:rPr>
              <a:t>	Definition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Uncontrolled focal proliferation/growth of well-differentiated cells. Cells resembling the tissue of origin. 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Does not invade or </a:t>
            </a:r>
            <a:r>
              <a:rPr lang="en-US" sz="2400" dirty="0" err="1" smtClean="0">
                <a:solidFill>
                  <a:srgbClr val="FFFF00"/>
                </a:solidFill>
                <a:cs typeface="Tahoma" pitchFamily="34" charset="0"/>
              </a:rPr>
              <a:t>metastasise</a:t>
            </a: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 (mobile/smooth edges)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Encapsulated  (fibrous  capsule)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May show dysplasia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          	Adenoma of colon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           </a:t>
            </a:r>
            <a:r>
              <a:rPr lang="en-US" sz="2400" dirty="0" err="1" smtClean="0">
                <a:solidFill>
                  <a:srgbClr val="FFFF00"/>
                </a:solidFill>
                <a:cs typeface="Tahoma" pitchFamily="34" charset="0"/>
              </a:rPr>
              <a:t>Leiomyoma</a:t>
            </a: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 (fibroid) of the uterus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		</a:t>
            </a:r>
            <a:r>
              <a:rPr lang="en-US" sz="2400" dirty="0" err="1" smtClean="0">
                <a:solidFill>
                  <a:srgbClr val="FFFF00"/>
                </a:solidFill>
                <a:cs typeface="Tahoma" pitchFamily="34" charset="0"/>
              </a:rPr>
              <a:t>Menigioma</a:t>
            </a: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		Endocrine tumors 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> produce hormones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077200" cy="53340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	</a:t>
            </a:r>
          </a:p>
          <a:p>
            <a:pPr algn="just"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en-US" b="1" dirty="0" smtClean="0">
                <a:solidFill>
                  <a:srgbClr val="FFFF00"/>
                </a:solidFill>
                <a:cs typeface="Tahoma" pitchFamily="34" charset="0"/>
              </a:rPr>
              <a:t>Remember that something which is benign by the pathologist may have significant clinical effects on the patient:</a:t>
            </a:r>
          </a:p>
          <a:p>
            <a:pPr algn="just" eaLnBrk="1" hangingPunct="1"/>
            <a:r>
              <a:rPr lang="en-US" sz="2400" b="1" dirty="0" smtClean="0">
                <a:solidFill>
                  <a:srgbClr val="FFFF00"/>
                </a:solidFill>
                <a:cs typeface="Tahoma" pitchFamily="34" charset="0"/>
              </a:rPr>
              <a:t>Space occupying lesion (Brain/spinal cord)</a:t>
            </a:r>
          </a:p>
          <a:p>
            <a:pPr algn="just" eaLnBrk="1" hangingPunct="1"/>
            <a:r>
              <a:rPr lang="en-US" sz="2400" b="1" dirty="0" smtClean="0">
                <a:solidFill>
                  <a:srgbClr val="FFFF00"/>
                </a:solidFill>
                <a:cs typeface="Tahoma" pitchFamily="34" charset="0"/>
              </a:rPr>
              <a:t>Secret Hormones (Pancreatic </a:t>
            </a:r>
            <a:r>
              <a:rPr lang="en-US" sz="2400" b="1" dirty="0" err="1" smtClean="0">
                <a:solidFill>
                  <a:srgbClr val="FFFF00"/>
                </a:solidFill>
                <a:cs typeface="Tahoma" pitchFamily="34" charset="0"/>
              </a:rPr>
              <a:t>insulinoma</a:t>
            </a:r>
            <a:r>
              <a:rPr lang="en-US" sz="2400" b="1" dirty="0" smtClean="0">
                <a:solidFill>
                  <a:srgbClr val="FFFF00"/>
                </a:solidFill>
                <a:cs typeface="Tahoma" pitchFamily="34" charset="0"/>
              </a:rPr>
              <a:t>, parathyroid)</a:t>
            </a:r>
          </a:p>
          <a:p>
            <a:pPr algn="just" eaLnBrk="1" hangingPunct="1"/>
            <a:r>
              <a:rPr lang="en-US" sz="2400" b="1" dirty="0" smtClean="0">
                <a:solidFill>
                  <a:srgbClr val="FFFF00"/>
                </a:solidFill>
                <a:cs typeface="Tahoma" pitchFamily="34" charset="0"/>
              </a:rPr>
              <a:t>Some types colonic adenomas may later become </a:t>
            </a:r>
            <a:r>
              <a:rPr lang="en-US" sz="2400" b="1" dirty="0" err="1" smtClean="0">
                <a:solidFill>
                  <a:srgbClr val="FFFF00"/>
                </a:solidFill>
                <a:cs typeface="Tahoma" pitchFamily="34" charset="0"/>
              </a:rPr>
              <a:t>anaplastic</a:t>
            </a:r>
            <a:r>
              <a:rPr lang="en-US" sz="2400" b="1" dirty="0" smtClean="0">
                <a:solidFill>
                  <a:srgbClr val="FFFF00"/>
                </a:solidFill>
                <a:cs typeface="Tahoma" pitchFamily="34" charset="0"/>
              </a:rPr>
              <a:t> . Should be considered pre-cancerous. </a:t>
            </a:r>
          </a:p>
          <a:p>
            <a:pPr algn="just" eaLnBrk="1" hangingPunct="1"/>
            <a:endParaRPr lang="en-US" sz="24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05649" y="152400"/>
            <a:ext cx="1938351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 smtClean="0">
                <a:solidFill>
                  <a:srgbClr val="FFFF99"/>
                </a:solidFill>
              </a:rPr>
              <a:t>Parathyroid adenoma</a:t>
            </a:r>
            <a:endParaRPr lang="ar-KW" sz="1600" dirty="0">
              <a:solidFill>
                <a:srgbClr val="FFFF99"/>
              </a:solidFill>
            </a:endParaRPr>
          </a:p>
        </p:txBody>
      </p:sp>
      <p:pic>
        <p:nvPicPr>
          <p:cNvPr id="84996" name="Picture 4" descr="http://library.med.utah.edu/WebPath/jpeg4/ENDO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52400" y="152400"/>
            <a:ext cx="3733800" cy="2452158"/>
          </a:xfrm>
          <a:prstGeom prst="rect">
            <a:avLst/>
          </a:prstGeom>
          <a:noFill/>
        </p:spPr>
      </p:pic>
      <p:pic>
        <p:nvPicPr>
          <p:cNvPr id="84994" name="Picture 2" descr="http://upload.wikimedia.org/wikipedia/commons/e/e8/Parathyroid_adenoma_histopathology_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962400" y="152400"/>
            <a:ext cx="3200400" cy="2410970"/>
          </a:xfrm>
          <a:prstGeom prst="rect">
            <a:avLst/>
          </a:prstGeom>
          <a:noFill/>
        </p:spPr>
      </p:pic>
      <p:pic>
        <p:nvPicPr>
          <p:cNvPr id="84998" name="Picture 6" descr="http://1.bp.blogspot.com/_eUuL0iiHkAg/S886OKZP1sI/AAAAAAAADfw/7Nk0fmxFsLY/s400/Gallbladder+dysplasia+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819399"/>
            <a:ext cx="5181600" cy="387324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0" y="2819400"/>
            <a:ext cx="2018501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 smtClean="0">
                <a:solidFill>
                  <a:srgbClr val="FFFF99"/>
                </a:solidFill>
              </a:rPr>
              <a:t>Gallbladder Dysplasia</a:t>
            </a:r>
            <a:endParaRPr lang="ar-KW" sz="16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</TotalTime>
  <Words>534</Words>
  <Application>Microsoft Office PowerPoint</Application>
  <PresentationFormat>On-screen Show (4:3)</PresentationFormat>
  <Paragraphs>215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Design</vt:lpstr>
      <vt:lpstr>Neoplasia</vt:lpstr>
      <vt:lpstr>Slide 2</vt:lpstr>
      <vt:lpstr>Slide 3</vt:lpstr>
      <vt:lpstr>Slide 4</vt:lpstr>
      <vt:lpstr>Metaplasia</vt:lpstr>
      <vt:lpstr>Slide 6</vt:lpstr>
      <vt:lpstr>Slide 7</vt:lpstr>
      <vt:lpstr>Slide 8</vt:lpstr>
      <vt:lpstr>Slide 9</vt:lpstr>
      <vt:lpstr>Anaplasia</vt:lpstr>
      <vt:lpstr>Slide 11</vt:lpstr>
      <vt:lpstr>Slide 12</vt:lpstr>
      <vt:lpstr>Dysplasia</vt:lpstr>
      <vt:lpstr>Slide 14</vt:lpstr>
      <vt:lpstr>Slide 15</vt:lpstr>
      <vt:lpstr>Slide 16</vt:lpstr>
      <vt:lpstr>Slide 17</vt:lpstr>
      <vt:lpstr>Slide 18</vt:lpstr>
      <vt:lpstr>Slide 19</vt:lpstr>
      <vt:lpstr>Nephroblastoma</vt:lpstr>
      <vt:lpstr>Teratoma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Metastasis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HSC Library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bushra</dc:creator>
  <cp:lastModifiedBy>falmulla</cp:lastModifiedBy>
  <cp:revision>76</cp:revision>
  <dcterms:created xsi:type="dcterms:W3CDTF">2003-12-02T19:33:09Z</dcterms:created>
  <dcterms:modified xsi:type="dcterms:W3CDTF">2012-02-15T17:54:34Z</dcterms:modified>
</cp:coreProperties>
</file>